
<file path=[Content_Types].xml><?xml version="1.0" encoding="utf-8"?>
<Types xmlns="http://schemas.openxmlformats.org/package/2006/content-types">
  <Default Extension="xml" ContentType="application/xml"/>
  <Default Extension="wav" ContentType="audio/wav"/>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1"/>
  </p:sldMasterIdLst>
  <p:notesMasterIdLst>
    <p:notesMasterId r:id="rId21"/>
  </p:notesMasterIdLst>
  <p:sldIdLst>
    <p:sldId id="256" r:id="rId2"/>
    <p:sldId id="261" r:id="rId3"/>
    <p:sldId id="257" r:id="rId4"/>
    <p:sldId id="262" r:id="rId5"/>
    <p:sldId id="258" r:id="rId6"/>
    <p:sldId id="264" r:id="rId7"/>
    <p:sldId id="260" r:id="rId8"/>
    <p:sldId id="266" r:id="rId9"/>
    <p:sldId id="265" r:id="rId10"/>
    <p:sldId id="274" r:id="rId11"/>
    <p:sldId id="275" r:id="rId12"/>
    <p:sldId id="263" r:id="rId13"/>
    <p:sldId id="267" r:id="rId14"/>
    <p:sldId id="269" r:id="rId15"/>
    <p:sldId id="276" r:id="rId16"/>
    <p:sldId id="277" r:id="rId17"/>
    <p:sldId id="273" r:id="rId18"/>
    <p:sldId id="268" r:id="rId19"/>
    <p:sldId id="27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D0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7" autoAdjust="0"/>
    <p:restoredTop sz="94667" autoAdjust="0"/>
  </p:normalViewPr>
  <p:slideViewPr>
    <p:cSldViewPr snapToGrid="0" snapToObjects="1">
      <p:cViewPr varScale="1">
        <p:scale>
          <a:sx n="124" d="100"/>
          <a:sy n="124" d="100"/>
        </p:scale>
        <p:origin x="-120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AE2ED-386A-5244-9157-BFBB57EF6D2D}" type="datetimeFigureOut">
              <a:rPr lang="en-US" smtClean="0"/>
              <a:t>1/24/15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72D055-CDB9-8C42-AC9E-08CDBD3FF6A1}" type="slidenum">
              <a:rPr lang="en-US" smtClean="0"/>
              <a:t>‹#›</a:t>
            </a:fld>
            <a:endParaRPr lang="en-US"/>
          </a:p>
        </p:txBody>
      </p:sp>
    </p:spTree>
    <p:extLst>
      <p:ext uri="{BB962C8B-B14F-4D97-AF65-F5344CB8AC3E}">
        <p14:creationId xmlns:p14="http://schemas.microsoft.com/office/powerpoint/2010/main" val="35555846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72D055-CDB9-8C42-AC9E-08CDBD3FF6A1}" type="slidenum">
              <a:rPr lang="en-US" smtClean="0"/>
              <a:t>1</a:t>
            </a:fld>
            <a:endParaRPr lang="en-US"/>
          </a:p>
        </p:txBody>
      </p:sp>
    </p:spTree>
    <p:extLst>
      <p:ext uri="{BB962C8B-B14F-4D97-AF65-F5344CB8AC3E}">
        <p14:creationId xmlns:p14="http://schemas.microsoft.com/office/powerpoint/2010/main" val="1163652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8D08D19A-281A-9D4E-B8A3-C1EF5514A3CD}" type="datetimeFigureOut">
              <a:rPr lang="en-US" smtClean="0"/>
              <a:t>1/24/15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8D08D19A-281A-9D4E-B8A3-C1EF5514A3CD}"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6A74-81B0-5E4C-A221-16443497A578}"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D08D19A-281A-9D4E-B8A3-C1EF5514A3CD}"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6A74-81B0-5E4C-A221-16443497A578}"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D08D19A-281A-9D4E-B8A3-C1EF5514A3CD}" type="datetimeFigureOut">
              <a:rPr lang="en-US" smtClean="0"/>
              <a:t>1/24/15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906A74-81B0-5E4C-A221-16443497A57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8D19A-281A-9D4E-B8A3-C1EF5514A3CD}" type="datetimeFigureOut">
              <a:rPr lang="en-US" smtClean="0"/>
              <a:t>1/24/15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906A74-81B0-5E4C-A221-16443497A57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8D19A-281A-9D4E-B8A3-C1EF5514A3CD}"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6A74-81B0-5E4C-A221-16443497A57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8D19A-281A-9D4E-B8A3-C1EF5514A3CD}"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6A74-81B0-5E4C-A221-16443497A578}"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8D19A-281A-9D4E-B8A3-C1EF5514A3CD}"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6A74-81B0-5E4C-A221-16443497A57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8D19A-281A-9D4E-B8A3-C1EF5514A3CD}"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6A74-81B0-5E4C-A221-16443497A578}"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8D19A-281A-9D4E-B8A3-C1EF5514A3CD}"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6A74-81B0-5E4C-A221-16443497A578}"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D08D19A-281A-9D4E-B8A3-C1EF5514A3CD}" type="datetimeFigureOut">
              <a:rPr lang="en-US" smtClean="0"/>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06A74-81B0-5E4C-A221-16443497A57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D08D19A-281A-9D4E-B8A3-C1EF5514A3CD}" type="datetimeFigureOut">
              <a:rPr lang="en-US" smtClean="0"/>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06A74-81B0-5E4C-A221-16443497A57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D08D19A-281A-9D4E-B8A3-C1EF5514A3CD}" type="datetimeFigureOut">
              <a:rPr lang="en-US" smtClean="0"/>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06A74-81B0-5E4C-A221-16443497A57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8D08D19A-281A-9D4E-B8A3-C1EF5514A3CD}" type="datetimeFigureOut">
              <a:rPr lang="en-US" smtClean="0"/>
              <a:t>1/24/15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E2906A74-81B0-5E4C-A221-16443497A57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8D08D19A-281A-9D4E-B8A3-C1EF5514A3CD}" type="datetimeFigureOut">
              <a:rPr lang="en-US" smtClean="0"/>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06A74-81B0-5E4C-A221-16443497A57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08D19A-281A-9D4E-B8A3-C1EF5514A3CD}" type="datetimeFigureOut">
              <a:rPr lang="en-US" smtClean="0"/>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06A74-81B0-5E4C-A221-16443497A57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8D19A-281A-9D4E-B8A3-C1EF5514A3CD}"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6A74-81B0-5E4C-A221-16443497A57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D08D19A-281A-9D4E-B8A3-C1EF5514A3CD}"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6A74-81B0-5E4C-A221-16443497A57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D08D19A-281A-9D4E-B8A3-C1EF5514A3CD}" type="datetimeFigureOut">
              <a:rPr lang="en-US" smtClean="0"/>
              <a:t>1/24/15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906A74-81B0-5E4C-A221-16443497A578}"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D08D19A-281A-9D4E-B8A3-C1EF5514A3CD}"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6A74-81B0-5E4C-A221-16443497A578}"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8D08D19A-281A-9D4E-B8A3-C1EF5514A3CD}" type="datetimeFigureOut">
              <a:rPr lang="en-US" smtClean="0"/>
              <a:t>1/24/15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E2906A74-81B0-5E4C-A221-16443497A57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2.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4" Type="http://schemas.openxmlformats.org/officeDocument/2006/relationships/slideLayout" Target="../slideLayouts/slideLayout2.xml"/><Relationship Id="rId5" Type="http://schemas.openxmlformats.org/officeDocument/2006/relationships/image" Target="../media/image12.png"/><Relationship Id="rId1" Type="http://schemas.openxmlformats.org/officeDocument/2006/relationships/tags" Target="../tags/tag9.xml"/><Relationship Id="rId2" Type="http://schemas.microsoft.com/office/2007/relationships/media"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jpg"/><Relationship Id="rId5" Type="http://schemas.openxmlformats.org/officeDocument/2006/relationships/image" Target="../media/image12.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2.xml"/><Relationship Id="rId5" Type="http://schemas.openxmlformats.org/officeDocument/2006/relationships/image" Target="../media/image13.jpeg"/><Relationship Id="rId6" Type="http://schemas.openxmlformats.org/officeDocument/2006/relationships/image" Target="../media/image12.png"/><Relationship Id="rId1" Type="http://schemas.openxmlformats.org/officeDocument/2006/relationships/tags" Target="../tags/tag1.xml"/><Relationship Id="rId2" Type="http://schemas.microsoft.com/office/2007/relationships/media" Target="../media/media2.wav"/></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4" Type="http://schemas.openxmlformats.org/officeDocument/2006/relationships/slideLayout" Target="../slideLayouts/slideLayout2.xml"/><Relationship Id="rId5" Type="http://schemas.openxmlformats.org/officeDocument/2006/relationships/image" Target="../media/image14.jpg"/><Relationship Id="rId6" Type="http://schemas.openxmlformats.org/officeDocument/2006/relationships/image" Target="../media/image12.png"/><Relationship Id="rId1" Type="http://schemas.openxmlformats.org/officeDocument/2006/relationships/tags" Target="../tags/tag2.xml"/><Relationship Id="rId2" Type="http://schemas.microsoft.com/office/2007/relationships/media" Target="../media/media3.wav"/></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4" Type="http://schemas.openxmlformats.org/officeDocument/2006/relationships/slideLayout" Target="../slideLayouts/slideLayout2.xml"/><Relationship Id="rId5" Type="http://schemas.openxmlformats.org/officeDocument/2006/relationships/image" Target="../media/image12.png"/><Relationship Id="rId1" Type="http://schemas.openxmlformats.org/officeDocument/2006/relationships/tags" Target="../tags/tag3.xml"/><Relationship Id="rId2" Type="http://schemas.microsoft.com/office/2007/relationships/media" Target="../media/media4.wav"/></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4" Type="http://schemas.openxmlformats.org/officeDocument/2006/relationships/slideLayout" Target="../slideLayouts/slideLayout2.xml"/><Relationship Id="rId5" Type="http://schemas.openxmlformats.org/officeDocument/2006/relationships/image" Target="../media/image15.jpeg"/><Relationship Id="rId6" Type="http://schemas.openxmlformats.org/officeDocument/2006/relationships/image" Target="../media/image12.png"/><Relationship Id="rId1" Type="http://schemas.openxmlformats.org/officeDocument/2006/relationships/tags" Target="../tags/tag4.xml"/><Relationship Id="rId2" Type="http://schemas.microsoft.com/office/2007/relationships/media" Target="../media/media5.wav"/></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4" Type="http://schemas.openxmlformats.org/officeDocument/2006/relationships/slideLayout" Target="../slideLayouts/slideLayout2.xml"/><Relationship Id="rId5" Type="http://schemas.openxmlformats.org/officeDocument/2006/relationships/image" Target="../media/image12.png"/><Relationship Id="rId1" Type="http://schemas.openxmlformats.org/officeDocument/2006/relationships/tags" Target="../tags/tag5.xml"/><Relationship Id="rId2" Type="http://schemas.microsoft.com/office/2007/relationships/media" Target="../media/media6.wav"/></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4" Type="http://schemas.openxmlformats.org/officeDocument/2006/relationships/slideLayout" Target="../slideLayouts/slideLayout2.xml"/><Relationship Id="rId5" Type="http://schemas.openxmlformats.org/officeDocument/2006/relationships/image" Target="../media/image16.gif"/><Relationship Id="rId6" Type="http://schemas.openxmlformats.org/officeDocument/2006/relationships/image" Target="../media/image12.png"/><Relationship Id="rId1" Type="http://schemas.openxmlformats.org/officeDocument/2006/relationships/tags" Target="../tags/tag6.xml"/><Relationship Id="rId2" Type="http://schemas.microsoft.com/office/2007/relationships/media" Target="../media/media7.wav"/></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4" Type="http://schemas.openxmlformats.org/officeDocument/2006/relationships/slideLayout" Target="../slideLayouts/slideLayout2.xml"/><Relationship Id="rId5" Type="http://schemas.openxmlformats.org/officeDocument/2006/relationships/image" Target="../media/image12.png"/><Relationship Id="rId1" Type="http://schemas.openxmlformats.org/officeDocument/2006/relationships/tags" Target="../tags/tag7.xml"/><Relationship Id="rId2" Type="http://schemas.microsoft.com/office/2007/relationships/media" Target="../media/media8.wav"/></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4" Type="http://schemas.openxmlformats.org/officeDocument/2006/relationships/slideLayout" Target="../slideLayouts/slideLayout2.xml"/><Relationship Id="rId5" Type="http://schemas.openxmlformats.org/officeDocument/2006/relationships/image" Target="../media/image12.png"/><Relationship Id="rId1" Type="http://schemas.openxmlformats.org/officeDocument/2006/relationships/tags" Target="../tags/tag8.xml"/><Relationship Id="rId2" Type="http://schemas.microsoft.com/office/2007/relationships/media"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 </a:t>
            </a:r>
            <a:r>
              <a:rPr lang="en-US" dirty="0"/>
              <a:t/>
            </a:r>
            <a:br>
              <a:rPr lang="en-US" dirty="0"/>
            </a:br>
            <a:r>
              <a:rPr lang="en-US" b="1" dirty="0"/>
              <a:t>The Split and Restoration of the House of Jacob</a:t>
            </a:r>
            <a:r>
              <a:rPr lang="en-US" dirty="0"/>
              <a:t/>
            </a:r>
            <a:br>
              <a:rPr lang="en-US" dirty="0"/>
            </a:br>
            <a:endParaRPr lang="en-US" dirty="0"/>
          </a:p>
        </p:txBody>
      </p:sp>
      <p:sp>
        <p:nvSpPr>
          <p:cNvPr id="3" name="Subtitle 2"/>
          <p:cNvSpPr>
            <a:spLocks noGrp="1"/>
          </p:cNvSpPr>
          <p:nvPr>
            <p:ph type="subTitle" idx="1"/>
          </p:nvPr>
        </p:nvSpPr>
        <p:spPr/>
        <p:txBody>
          <a:bodyPr/>
          <a:lstStyle/>
          <a:p>
            <a:endParaRPr lang="en-US" dirty="0" smtClean="0"/>
          </a:p>
          <a:p>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40882712"/>
      </p:ext>
    </p:extLst>
  </p:cSld>
  <p:clrMapOvr>
    <a:masterClrMapping/>
  </p:clrMapOvr>
  <mc:AlternateContent xmlns:mc="http://schemas.openxmlformats.org/markup-compatibility/2006" xmlns:p14="http://schemas.microsoft.com/office/powerpoint/2010/main">
    <mc:Choice Requires="p14">
      <p:transition spd="med" p14:dur="700" advTm="9927">
        <p:fade/>
      </p:transition>
    </mc:Choice>
    <mc:Fallback xmlns="">
      <p:transition xmlns:p14="http://schemas.microsoft.com/office/powerpoint/2010/main" spd="med" advTm="992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Why wasn’t Judah Divorced</a:t>
            </a:r>
            <a:r>
              <a:rPr lang="en-US" sz="3600" b="1" dirty="0" smtClean="0"/>
              <a:t>?</a:t>
            </a:r>
            <a:br>
              <a:rPr lang="en-US" sz="3600" b="1" dirty="0" smtClean="0"/>
            </a:br>
            <a:r>
              <a:rPr lang="en-US" sz="2000" dirty="0" smtClean="0"/>
              <a:t> </a:t>
            </a:r>
            <a:r>
              <a:rPr lang="en-US" sz="2000" dirty="0"/>
              <a:t>Judah was not divorced because of God's love for Jerusalem and David. This is often referred to as the "Sure Mercies of David" covenant.</a:t>
            </a:r>
            <a:br>
              <a:rPr lang="en-US" sz="2000" dirty="0"/>
            </a:br>
            <a:endParaRPr lang="en-US" sz="2000" dirty="0"/>
          </a:p>
        </p:txBody>
      </p:sp>
      <p:sp>
        <p:nvSpPr>
          <p:cNvPr id="3" name="Content Placeholder 2"/>
          <p:cNvSpPr>
            <a:spLocks noGrp="1"/>
          </p:cNvSpPr>
          <p:nvPr>
            <p:ph idx="1"/>
          </p:nvPr>
        </p:nvSpPr>
        <p:spPr>
          <a:xfrm>
            <a:off x="914400" y="1383261"/>
            <a:ext cx="7313613" cy="5147807"/>
          </a:xfrm>
        </p:spPr>
        <p:txBody>
          <a:bodyPr>
            <a:normAutofit fontScale="25000" lnSpcReduction="20000"/>
          </a:bodyPr>
          <a:lstStyle/>
          <a:p>
            <a:r>
              <a:rPr lang="en-US" sz="1800" dirty="0"/>
              <a:t> </a:t>
            </a:r>
          </a:p>
          <a:p>
            <a:r>
              <a:rPr lang="en-US" sz="11200" b="1" dirty="0">
                <a:latin typeface="Adobe Naskh Medium"/>
                <a:cs typeface="Adobe Naskh Medium"/>
              </a:rPr>
              <a:t>2 Samuel 7:12-17</a:t>
            </a:r>
            <a:endParaRPr lang="en-US" sz="11200" dirty="0">
              <a:latin typeface="Adobe Naskh Medium"/>
              <a:cs typeface="Adobe Naskh Medium"/>
            </a:endParaRPr>
          </a:p>
          <a:p>
            <a:r>
              <a:rPr lang="en-US" sz="11200" dirty="0">
                <a:latin typeface="Adobe Naskh Medium"/>
                <a:cs typeface="Adobe Naskh Medium"/>
              </a:rPr>
              <a:t>“When your days are fulfilled and you rest with your fathers, I will set up your seed after you</a:t>
            </a:r>
            <a:r>
              <a:rPr lang="en-US" sz="11200" dirty="0" smtClean="0">
                <a:latin typeface="Adobe Naskh Medium"/>
                <a:cs typeface="Adobe Naskh Medium"/>
              </a:rPr>
              <a:t>, </a:t>
            </a:r>
            <a:r>
              <a:rPr lang="en-US" sz="11200" dirty="0">
                <a:latin typeface="Adobe Naskh Medium"/>
                <a:cs typeface="Adobe Naskh Medium"/>
              </a:rPr>
              <a:t>who will come from your body, and I will establish his kingdom. </a:t>
            </a:r>
            <a:r>
              <a:rPr lang="en-US" sz="11200" dirty="0" smtClean="0">
                <a:latin typeface="Adobe Naskh Medium"/>
                <a:cs typeface="Adobe Naskh Medium"/>
              </a:rPr>
              <a:t>He </a:t>
            </a:r>
            <a:r>
              <a:rPr lang="en-US" sz="11200" dirty="0">
                <a:latin typeface="Adobe Naskh Medium"/>
                <a:cs typeface="Adobe Naskh Medium"/>
              </a:rPr>
              <a:t>shall build a house for My name, and </a:t>
            </a:r>
            <a:r>
              <a:rPr lang="en-US" sz="11200" u="sng" dirty="0">
                <a:latin typeface="Adobe Naskh Medium"/>
                <a:cs typeface="Adobe Naskh Medium"/>
              </a:rPr>
              <a:t>I will establish the throne of his kingdom forever. I will be his Father, and he shall be My son. If he commits iniquity, </a:t>
            </a:r>
            <a:r>
              <a:rPr lang="en-US" sz="11200" u="sng" dirty="0" smtClean="0">
                <a:latin typeface="Adobe Naskh Medium"/>
                <a:cs typeface="Adobe Naskh Medium"/>
              </a:rPr>
              <a:t>I </a:t>
            </a:r>
            <a:r>
              <a:rPr lang="en-US" sz="11200" u="sng" dirty="0">
                <a:latin typeface="Adobe Naskh Medium"/>
                <a:cs typeface="Adobe Naskh Medium"/>
              </a:rPr>
              <a:t>will chasten him with the rod of men and with the blows of the sons of men. But My mercy shall not depart from him</a:t>
            </a:r>
            <a:r>
              <a:rPr lang="en-US" sz="11200" u="sng" dirty="0" smtClean="0">
                <a:latin typeface="Adobe Naskh Medium"/>
                <a:cs typeface="Adobe Naskh Medium"/>
              </a:rPr>
              <a:t>, </a:t>
            </a:r>
            <a:r>
              <a:rPr lang="en-US" sz="11200" u="sng" dirty="0">
                <a:latin typeface="Adobe Naskh Medium"/>
                <a:cs typeface="Adobe Naskh Medium"/>
              </a:rPr>
              <a:t>as I took it from Saul, whom I removed from before you. And your house and your kingdom shall be established forever before you. Your throne shall be established forever</a:t>
            </a:r>
            <a:r>
              <a:rPr lang="en-US" sz="11200" dirty="0">
                <a:latin typeface="Adobe Naskh Medium"/>
                <a:cs typeface="Adobe Naskh Medium"/>
              </a:rPr>
              <a:t>.” ’</a:t>
            </a:r>
            <a:r>
              <a:rPr lang="en-US" sz="11200" dirty="0" smtClean="0">
                <a:latin typeface="Adobe Naskh Medium"/>
                <a:cs typeface="Adobe Naskh Medium"/>
              </a:rPr>
              <a:t>” </a:t>
            </a:r>
            <a:r>
              <a:rPr lang="en-US" sz="11200" dirty="0">
                <a:latin typeface="Adobe Naskh Medium"/>
                <a:cs typeface="Adobe Naskh Medium"/>
              </a:rPr>
              <a:t>According to all these words and according to all this vision, so Nathan spoke to David.</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38205854"/>
      </p:ext>
    </p:extLst>
  </p:cSld>
  <p:clrMapOvr>
    <a:masterClrMapping/>
  </p:clrMapOvr>
  <mc:AlternateContent xmlns:mc="http://schemas.openxmlformats.org/markup-compatibility/2006" xmlns:p14="http://schemas.microsoft.com/office/powerpoint/2010/main">
    <mc:Choice Requires="p14">
      <p:transition spd="slow" p14:dur="2000" advTm="89287"/>
    </mc:Choice>
    <mc:Fallback xmlns="">
      <p:transition xmlns:p14="http://schemas.microsoft.com/office/powerpoint/2010/main" spd="slow" advTm="8928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955" y="164694"/>
            <a:ext cx="4117812" cy="2062103"/>
          </a:xfrm>
          <a:prstGeom prst="rect">
            <a:avLst/>
          </a:prstGeom>
          <a:noFill/>
        </p:spPr>
        <p:txBody>
          <a:bodyPr wrap="square" lIns="91440" tIns="45720" rIns="91440" bIns="45720">
            <a:spAutoFit/>
          </a:bodyPr>
          <a:lstStyle/>
          <a:p>
            <a:pPr algn="ctr"/>
            <a:r>
              <a:rPr lang="en-US" sz="7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eyond Wonderland"/>
                <a:cs typeface="Beyond Wonderland"/>
              </a:rPr>
              <a:t>Babylon</a:t>
            </a:r>
          </a:p>
          <a:p>
            <a:pPr algn="ctr"/>
            <a:r>
              <a:rPr lang="en-US" sz="28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Beyond Wonderland"/>
              </a:rPr>
              <a:t>Daniel prophesies return with other prophets</a:t>
            </a:r>
            <a:endParaRPr lang="en-US" sz="28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Beyond Wonderland"/>
            </a:endParaRPr>
          </a:p>
        </p:txBody>
      </p:sp>
      <p:sp>
        <p:nvSpPr>
          <p:cNvPr id="5" name="Rectangle 4"/>
          <p:cNvSpPr/>
          <p:nvPr/>
        </p:nvSpPr>
        <p:spPr>
          <a:xfrm>
            <a:off x="990404" y="2256545"/>
            <a:ext cx="6211957" cy="1323439"/>
          </a:xfrm>
          <a:prstGeom prst="rect">
            <a:avLst/>
          </a:prstGeom>
          <a:noFill/>
        </p:spPr>
        <p:txBody>
          <a:bodyPr wrap="none" lIns="91440" tIns="45720" rIns="91440" bIns="45720">
            <a:spAutoFit/>
          </a:bodyPr>
          <a:lstStyle/>
          <a:p>
            <a:pPr algn="ctr"/>
            <a:r>
              <a:rPr lang="en-US" sz="6000" b="1" dirty="0" err="1"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latin typeface="Bleeding Cowboys"/>
                <a:cs typeface="Bleeding Cowboys"/>
              </a:rPr>
              <a:t>Medio</a:t>
            </a:r>
            <a:r>
              <a:rPr lang="en-US" sz="6000" b="1"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latin typeface="Bleeding Cowboys"/>
                <a:cs typeface="Bleeding Cowboys"/>
              </a:rPr>
              <a:t>-Persia</a:t>
            </a:r>
          </a:p>
          <a:p>
            <a:pPr algn="ctr"/>
            <a:r>
              <a:rPr lang="en-US" sz="2000" b="1"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latin typeface="Adobe Caslon Pro"/>
                <a:cs typeface="Adobe Caslon Pro"/>
              </a:rPr>
              <a:t>Jews return under Nehemiah, Ezra, during Esther’s  Time</a:t>
            </a:r>
          </a:p>
        </p:txBody>
      </p:sp>
      <p:sp>
        <p:nvSpPr>
          <p:cNvPr id="6" name="Rectangle 5"/>
          <p:cNvSpPr/>
          <p:nvPr/>
        </p:nvSpPr>
        <p:spPr>
          <a:xfrm>
            <a:off x="1130887" y="3432772"/>
            <a:ext cx="3236784" cy="2862322"/>
          </a:xfrm>
          <a:prstGeom prst="rect">
            <a:avLst/>
          </a:prstGeom>
          <a:noFill/>
        </p:spPr>
        <p:txBody>
          <a:bodyPr wrap="none" lIns="91440" tIns="45720" rIns="91440" bIns="45720">
            <a:spAutoFit/>
          </a:bodyPr>
          <a:lstStyle/>
          <a:p>
            <a:pPr algn="ctr"/>
            <a:r>
              <a:rPr lang="en-US" sz="9600" b="1" dirty="0" smtClean="0">
                <a:ln w="12700">
                  <a:solidFill>
                    <a:schemeClr val="tx2">
                      <a:satMod val="155000"/>
                    </a:schemeClr>
                  </a:solidFill>
                  <a:prstDash val="solid"/>
                </a:ln>
                <a:solidFill>
                  <a:schemeClr val="accent4">
                    <a:lumMod val="75000"/>
                  </a:schemeClr>
                </a:solidFill>
                <a:effectLst>
                  <a:outerShdw blurRad="41275" dist="20320" dir="1800000" algn="tl" rotWithShape="0">
                    <a:srgbClr val="000000">
                      <a:alpha val="40000"/>
                    </a:srgbClr>
                  </a:outerShdw>
                </a:effectLst>
                <a:latin typeface="Marathon II"/>
                <a:cs typeface="Marathon II"/>
              </a:rPr>
              <a:t>Greece</a:t>
            </a:r>
          </a:p>
          <a:p>
            <a:pPr algn="ctr"/>
            <a:r>
              <a:rPr lang="en-US" sz="2800" b="1" cap="none" spc="0" dirty="0" smtClean="0">
                <a:ln w="12700">
                  <a:solidFill>
                    <a:schemeClr val="tx2">
                      <a:satMod val="155000"/>
                    </a:schemeClr>
                  </a:solidFill>
                  <a:prstDash val="solid"/>
                </a:ln>
                <a:solidFill>
                  <a:schemeClr val="accent4">
                    <a:lumMod val="75000"/>
                  </a:schemeClr>
                </a:solidFill>
                <a:effectLst>
                  <a:outerShdw blurRad="41275" dist="20320" dir="1800000" algn="tl" rotWithShape="0">
                    <a:srgbClr val="000000">
                      <a:alpha val="40000"/>
                    </a:srgbClr>
                  </a:outerShdw>
                </a:effectLst>
                <a:latin typeface="Marathon II"/>
                <a:cs typeface="Marathon II"/>
              </a:rPr>
              <a:t>Alexander the Great</a:t>
            </a:r>
          </a:p>
          <a:p>
            <a:pPr algn="ctr"/>
            <a:r>
              <a:rPr lang="en-US" sz="2800" b="1" dirty="0" smtClean="0">
                <a:ln w="12700">
                  <a:solidFill>
                    <a:schemeClr val="tx2">
                      <a:satMod val="155000"/>
                    </a:schemeClr>
                  </a:solidFill>
                  <a:prstDash val="solid"/>
                </a:ln>
                <a:solidFill>
                  <a:schemeClr val="accent4">
                    <a:lumMod val="75000"/>
                  </a:schemeClr>
                </a:solidFill>
                <a:effectLst>
                  <a:outerShdw blurRad="41275" dist="20320" dir="1800000" algn="tl" rotWithShape="0">
                    <a:srgbClr val="000000">
                      <a:alpha val="40000"/>
                    </a:srgbClr>
                  </a:outerShdw>
                </a:effectLst>
                <a:latin typeface="Marathon II"/>
                <a:cs typeface="Marathon II"/>
              </a:rPr>
              <a:t>Split Between 4 Generals</a:t>
            </a:r>
          </a:p>
          <a:p>
            <a:pPr algn="ctr"/>
            <a:r>
              <a:rPr lang="en-US" sz="2800" b="1" cap="none" spc="0" dirty="0" err="1" smtClean="0">
                <a:ln w="12700">
                  <a:solidFill>
                    <a:schemeClr val="tx2">
                      <a:satMod val="155000"/>
                    </a:schemeClr>
                  </a:solidFill>
                  <a:prstDash val="solid"/>
                </a:ln>
                <a:solidFill>
                  <a:schemeClr val="accent4">
                    <a:lumMod val="75000"/>
                  </a:schemeClr>
                </a:solidFill>
                <a:effectLst>
                  <a:outerShdw blurRad="41275" dist="20320" dir="1800000" algn="tl" rotWithShape="0">
                    <a:srgbClr val="000000">
                      <a:alpha val="40000"/>
                    </a:srgbClr>
                  </a:outerShdw>
                </a:effectLst>
                <a:latin typeface="Marathon II"/>
                <a:cs typeface="Marathon II"/>
              </a:rPr>
              <a:t>Antiochas</a:t>
            </a:r>
            <a:r>
              <a:rPr lang="en-US" sz="2800" b="1" cap="none" spc="0" dirty="0" smtClean="0">
                <a:ln w="12700">
                  <a:solidFill>
                    <a:schemeClr val="tx2">
                      <a:satMod val="155000"/>
                    </a:schemeClr>
                  </a:solidFill>
                  <a:prstDash val="solid"/>
                </a:ln>
                <a:solidFill>
                  <a:schemeClr val="accent4">
                    <a:lumMod val="75000"/>
                  </a:schemeClr>
                </a:solidFill>
                <a:effectLst>
                  <a:outerShdw blurRad="41275" dist="20320" dir="1800000" algn="tl" rotWithShape="0">
                    <a:srgbClr val="000000">
                      <a:alpha val="40000"/>
                    </a:srgbClr>
                  </a:outerShdw>
                </a:effectLst>
                <a:latin typeface="Marathon II"/>
                <a:cs typeface="Marathon II"/>
              </a:rPr>
              <a:t> </a:t>
            </a:r>
            <a:r>
              <a:rPr lang="en-US" sz="2800" b="1" cap="none" spc="0" dirty="0" err="1" smtClean="0">
                <a:ln w="12700">
                  <a:solidFill>
                    <a:schemeClr val="tx2">
                      <a:satMod val="155000"/>
                    </a:schemeClr>
                  </a:solidFill>
                  <a:prstDash val="solid"/>
                </a:ln>
                <a:solidFill>
                  <a:schemeClr val="accent4">
                    <a:lumMod val="75000"/>
                  </a:schemeClr>
                </a:solidFill>
                <a:effectLst>
                  <a:outerShdw blurRad="41275" dist="20320" dir="1800000" algn="tl" rotWithShape="0">
                    <a:srgbClr val="000000">
                      <a:alpha val="40000"/>
                    </a:srgbClr>
                  </a:outerShdw>
                </a:effectLst>
                <a:latin typeface="Marathon II"/>
                <a:cs typeface="Marathon II"/>
              </a:rPr>
              <a:t>Ephiphanes</a:t>
            </a:r>
            <a:endParaRPr lang="en-US" sz="2800" b="1" cap="none" spc="0" dirty="0">
              <a:ln w="12700">
                <a:solidFill>
                  <a:schemeClr val="tx2">
                    <a:satMod val="155000"/>
                  </a:schemeClr>
                </a:solidFill>
                <a:prstDash val="solid"/>
              </a:ln>
              <a:solidFill>
                <a:schemeClr val="accent4">
                  <a:lumMod val="75000"/>
                </a:schemeClr>
              </a:solidFill>
              <a:effectLst>
                <a:outerShdw blurRad="41275" dist="20320" dir="1800000" algn="tl" rotWithShape="0">
                  <a:srgbClr val="000000">
                    <a:alpha val="40000"/>
                  </a:srgbClr>
                </a:outerShdw>
              </a:effectLst>
              <a:latin typeface="Marathon II"/>
              <a:cs typeface="Marathon II"/>
            </a:endParaRPr>
          </a:p>
        </p:txBody>
      </p:sp>
      <p:sp>
        <p:nvSpPr>
          <p:cNvPr id="7" name="Rectangle 6"/>
          <p:cNvSpPr/>
          <p:nvPr/>
        </p:nvSpPr>
        <p:spPr>
          <a:xfrm>
            <a:off x="4733155" y="4373328"/>
            <a:ext cx="4032345" cy="1877437"/>
          </a:xfrm>
          <a:prstGeom prst="rect">
            <a:avLst/>
          </a:prstGeom>
          <a:noFill/>
        </p:spPr>
        <p:txBody>
          <a:bodyPr wrap="none" lIns="91440" tIns="45720" rIns="91440" bIns="45720">
            <a:spAutoFit/>
          </a:bodyPr>
          <a:lstStyle/>
          <a:p>
            <a:pPr algn="ctr"/>
            <a:r>
              <a:rPr lang="en-US" sz="9600" b="1" dirty="0" smtClean="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Herculanum"/>
                <a:cs typeface="Herculanum"/>
              </a:rPr>
              <a:t>Rome</a:t>
            </a:r>
          </a:p>
          <a:p>
            <a:pPr algn="ctr"/>
            <a:r>
              <a:rPr lang="en-US" sz="2000" b="1" dirty="0" smtClean="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Herculanum"/>
                <a:cs typeface="Herculanum"/>
              </a:rPr>
              <a:t>continues until after Christ</a:t>
            </a:r>
            <a:endParaRPr lang="en-US" sz="9600" b="1" cap="none" spc="0" dirty="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Herculanum"/>
              <a:cs typeface="Herculanum"/>
            </a:endParaRPr>
          </a:p>
        </p:txBody>
      </p:sp>
      <p:sp>
        <p:nvSpPr>
          <p:cNvPr id="8" name="Rectangle 7"/>
          <p:cNvSpPr/>
          <p:nvPr/>
        </p:nvSpPr>
        <p:spPr>
          <a:xfrm>
            <a:off x="4232904" y="3822953"/>
            <a:ext cx="3339376" cy="584776"/>
          </a:xfrm>
          <a:prstGeom prst="rect">
            <a:avLst/>
          </a:prstGeom>
          <a:noFill/>
        </p:spPr>
        <p:txBody>
          <a:bodyPr wrap="none" lIns="91440" tIns="45720" rIns="91440" bIns="45720">
            <a:spAutoFit/>
          </a:bodyPr>
          <a:lstStyle/>
          <a:p>
            <a:pPr algn="ctr"/>
            <a:r>
              <a:rPr lang="en-US" sz="3200" b="1"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latin typeface="Adobe Hebrew"/>
                <a:cs typeface="Adobe Hebrew"/>
              </a:rPr>
              <a:t>Maccabean Revolt</a:t>
            </a:r>
            <a:endParaRPr lang="en-US" sz="32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latin typeface="Adobe Hebrew"/>
              <a:cs typeface="Adobe Hebrew"/>
            </a:endParaRP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145642608"/>
      </p:ext>
    </p:extLst>
  </p:cSld>
  <p:clrMapOvr>
    <a:masterClrMapping/>
  </p:clrMapOvr>
  <mc:AlternateContent xmlns:mc="http://schemas.openxmlformats.org/markup-compatibility/2006" xmlns:p14="http://schemas.microsoft.com/office/powerpoint/2010/main">
    <mc:Choice Requires="p14">
      <p:transition spd="slow" p14:dur="2000" advTm="140447"/>
    </mc:Choice>
    <mc:Fallback xmlns="">
      <p:transition xmlns:p14="http://schemas.microsoft.com/office/powerpoint/2010/main" spd="slow" advTm="14044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6" presetClass="exit" presetSubtype="0" fill="hold" grpId="1" nodeType="clickEffect">
                                  <p:stCondLst>
                                    <p:cond delay="0"/>
                                  </p:stCondLst>
                                  <p:iterate type="lt">
                                    <p:tmPct val="10000"/>
                                  </p:iterate>
                                  <p:childTnLst>
                                    <p:anim from="(ppt_w)" to="(-ppt_w*2)" calcmode="lin" valueType="num">
                                      <p:cBhvr rctx="PPT">
                                        <p:cTn id="17" dur="500" autoRev="1">
                                          <p:stCondLst>
                                            <p:cond delay="0"/>
                                          </p:stCondLst>
                                        </p:cTn>
                                        <p:tgtEl>
                                          <p:spTgt spid="4"/>
                                        </p:tgtEl>
                                        <p:attrNameLst>
                                          <p:attrName>ppt_w</p:attrName>
                                        </p:attrNameLst>
                                      </p:cBhvr>
                                    </p:anim>
                                    <p:anim by="(ppt_w*0.50)" calcmode="lin" valueType="num">
                                      <p:cBhvr>
                                        <p:cTn id="18" dur="500" decel="50000" autoRev="1">
                                          <p:stCondLst>
                                            <p:cond delay="0"/>
                                          </p:stCondLst>
                                        </p:cTn>
                                        <p:tgtEl>
                                          <p:spTgt spid="4"/>
                                        </p:tgtEl>
                                        <p:attrNameLst>
                                          <p:attrName>ppt_x</p:attrName>
                                        </p:attrNameLst>
                                      </p:cBhvr>
                                    </p:anim>
                                    <p:anim from="(ppt_y)" to="(1+ppt_h/2)" calcmode="lin" valueType="num">
                                      <p:cBhvr>
                                        <p:cTn id="19" dur="1000">
                                          <p:stCondLst>
                                            <p:cond delay="0"/>
                                          </p:stCondLst>
                                        </p:cTn>
                                        <p:tgtEl>
                                          <p:spTgt spid="4"/>
                                        </p:tgtEl>
                                        <p:attrNameLst>
                                          <p:attrName>ppt_y</p:attrName>
                                        </p:attrNameLst>
                                      </p:cBhvr>
                                    </p:anim>
                                    <p:animRot by="21600000">
                                      <p:cBhvr>
                                        <p:cTn id="20" dur="1000">
                                          <p:stCondLst>
                                            <p:cond delay="0"/>
                                          </p:stCondLst>
                                        </p:cTn>
                                        <p:tgtEl>
                                          <p:spTgt spid="4"/>
                                        </p:tgtEl>
                                        <p:attrNameLst>
                                          <p:attrName>r</p:attrName>
                                        </p:attrNameLst>
                                      </p:cBhvr>
                                    </p:animRot>
                                    <p:set>
                                      <p:cBhvr>
                                        <p:cTn id="21" dur="1" fill="hold">
                                          <p:stCondLst>
                                            <p:cond delay="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5" presetClass="exit" presetSubtype="0" fill="hold" grpId="1" nodeType="clickEffect">
                                  <p:stCondLst>
                                    <p:cond delay="0"/>
                                  </p:stCondLst>
                                  <p:childTnLst>
                                    <p:anim calcmode="lin" valueType="num">
                                      <p:cBhvr>
                                        <p:cTn id="30" dur="1100"/>
                                        <p:tgtEl>
                                          <p:spTgt spid="5"/>
                                        </p:tgtEl>
                                        <p:attrNameLst>
                                          <p:attrName>ppt_w</p:attrName>
                                        </p:attrNameLst>
                                      </p:cBhvr>
                                      <p:tavLst>
                                        <p:tav tm="0">
                                          <p:val>
                                            <p:strVal val="ppt_w"/>
                                          </p:val>
                                        </p:tav>
                                        <p:tav tm="100000">
                                          <p:val>
                                            <p:fltVal val="0"/>
                                          </p:val>
                                        </p:tav>
                                      </p:tavLst>
                                    </p:anim>
                                    <p:anim calcmode="lin" valueType="num">
                                      <p:cBhvr>
                                        <p:cTn id="31" dur="1100"/>
                                        <p:tgtEl>
                                          <p:spTgt spid="5"/>
                                        </p:tgtEl>
                                        <p:attrNameLst>
                                          <p:attrName>ppt_h</p:attrName>
                                        </p:attrNameLst>
                                      </p:cBhvr>
                                      <p:tavLst>
                                        <p:tav tm="0">
                                          <p:val>
                                            <p:strVal val="ppt_h"/>
                                          </p:val>
                                        </p:tav>
                                        <p:tav tm="100000">
                                          <p:val>
                                            <p:fltVal val="0"/>
                                          </p:val>
                                        </p:tav>
                                      </p:tavLst>
                                    </p:anim>
                                    <p:anim calcmode="lin" valueType="num">
                                      <p:cBhvr>
                                        <p:cTn id="32" dur="11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3" dur="11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4" dur="1" fill="hold">
                                          <p:stCondLst>
                                            <p:cond delay="10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iterate type="lt">
                                    <p:tmPct val="0"/>
                                  </p:iterate>
                                  <p:childTnLst>
                                    <p:set>
                                      <p:cBhvr>
                                        <p:cTn id="38" dur="1" fill="hold">
                                          <p:stCondLst>
                                            <p:cond delay="0"/>
                                          </p:stCondLst>
                                        </p:cTn>
                                        <p:tgtEl>
                                          <p:spTgt spid="6"/>
                                        </p:tgtEl>
                                        <p:attrNameLst>
                                          <p:attrName>style.visibility</p:attrName>
                                        </p:attrNameLst>
                                      </p:cBhvr>
                                      <p:to>
                                        <p:strVal val="visible"/>
                                      </p:to>
                                    </p:set>
                                    <p:anim calcmode="lin" valueType="num">
                                      <p:cBhvr>
                                        <p:cTn id="3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2" dur="1000" fill="hold"/>
                                        <p:tgtEl>
                                          <p:spTgt spid="6"/>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41" presetClass="exit" presetSubtype="0" fill="hold" grpId="1" nodeType="clickEffect">
                                  <p:stCondLst>
                                    <p:cond delay="0"/>
                                  </p:stCondLst>
                                  <p:iterate type="lt">
                                    <p:tmPct val="10000"/>
                                  </p:iterate>
                                  <p:childTnLst>
                                    <p:anim calcmode="lin" valueType="num">
                                      <p:cBhvr>
                                        <p:cTn id="50" dur="500"/>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1" dur="500"/>
                                        <p:tgtEl>
                                          <p:spTgt spid="6"/>
                                        </p:tgtEl>
                                        <p:attrNameLst>
                                          <p:attrName>ppt_y</p:attrName>
                                        </p:attrNameLst>
                                      </p:cBhvr>
                                      <p:tavLst>
                                        <p:tav tm="0">
                                          <p:val>
                                            <p:strVal val="ppt_y"/>
                                          </p:val>
                                        </p:tav>
                                        <p:tav tm="100000">
                                          <p:val>
                                            <p:strVal val="ppt_y"/>
                                          </p:val>
                                        </p:tav>
                                      </p:tavLst>
                                    </p:anim>
                                    <p:anim calcmode="lin" valueType="num">
                                      <p:cBhvr>
                                        <p:cTn id="52" dur="500"/>
                                        <p:tgtEl>
                                          <p:spTgt spid="6"/>
                                        </p:tgtEl>
                                        <p:attrNameLst>
                                          <p:attrName>ppt_h</p:attrName>
                                        </p:attrNameLst>
                                      </p:cBhvr>
                                      <p:tavLst>
                                        <p:tav tm="0">
                                          <p:val>
                                            <p:strVal val="ppt_h"/>
                                          </p:val>
                                        </p:tav>
                                        <p:tav tm="50000">
                                          <p:val>
                                            <p:strVal val="ppt_h+.01"/>
                                          </p:val>
                                        </p:tav>
                                        <p:tav tm="100000">
                                          <p:val>
                                            <p:strVal val="ppt_h/10"/>
                                          </p:val>
                                        </p:tav>
                                      </p:tavLst>
                                    </p:anim>
                                    <p:anim calcmode="lin" valueType="num">
                                      <p:cBhvr>
                                        <p:cTn id="53" dur="500"/>
                                        <p:tgtEl>
                                          <p:spTgt spid="6"/>
                                        </p:tgtEl>
                                        <p:attrNameLst>
                                          <p:attrName>ppt_w</p:attrName>
                                        </p:attrNameLst>
                                      </p:cBhvr>
                                      <p:tavLst>
                                        <p:tav tm="0">
                                          <p:val>
                                            <p:strVal val="ppt_w"/>
                                          </p:val>
                                        </p:tav>
                                        <p:tav tm="50000">
                                          <p:val>
                                            <p:strVal val="ppt_w+.01"/>
                                          </p:val>
                                        </p:tav>
                                        <p:tav tm="100000">
                                          <p:val>
                                            <p:strVal val="ppt_w/10"/>
                                          </p:val>
                                        </p:tav>
                                      </p:tavLst>
                                    </p:anim>
                                    <p:animEffect transition="out" filter="fade">
                                      <p:cBhvr>
                                        <p:cTn id="54" dur="500" tmFilter="0,0; .5, 0; 1, 1"/>
                                        <p:tgtEl>
                                          <p:spTgt spid="6"/>
                                        </p:tgtEl>
                                      </p:cBhvr>
                                    </p:animEffect>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1"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52"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Scale>
                                      <p:cBhvr>
                                        <p:cTn id="6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7" dur="1000" decel="50000" fill="hold">
                                          <p:stCondLst>
                                            <p:cond delay="0"/>
                                          </p:stCondLst>
                                        </p:cTn>
                                        <p:tgtEl>
                                          <p:spTgt spid="7"/>
                                        </p:tgtEl>
                                        <p:attrNameLst>
                                          <p:attrName>ppt_x</p:attrName>
                                          <p:attrName>ppt_y</p:attrName>
                                        </p:attrNameLst>
                                      </p:cBhvr>
                                    </p:animMotion>
                                    <p:animEffect transition="in" filter="fade">
                                      <p:cBhvr>
                                        <p:cTn id="68" dur="10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52" presetClass="exit" presetSubtype="0" fill="hold" grpId="2" nodeType="clickEffect">
                                  <p:stCondLst>
                                    <p:cond delay="0"/>
                                  </p:stCondLst>
                                  <p:childTnLst>
                                    <p:animScale>
                                      <p:cBhvr>
                                        <p:cTn id="72"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3" dur="1000" accel="50000">
                                          <p:stCondLst>
                                            <p:cond delay="0"/>
                                          </p:stCondLst>
                                        </p:cTn>
                                        <p:tgtEl>
                                          <p:spTgt spid="8"/>
                                        </p:tgtEl>
                                        <p:attrNameLst>
                                          <p:attrName>ppt_x</p:attrName>
                                          <p:attrName>ppt_y</p:attrName>
                                        </p:attrNameLst>
                                      </p:cBhvr>
                                    </p:animMotion>
                                    <p:animEffect transition="out" filter="fade">
                                      <p:cBhvr>
                                        <p:cTn id="74" dur="1000"/>
                                        <p:tgtEl>
                                          <p:spTgt spid="8"/>
                                        </p:tgtEl>
                                      </p:cBhvr>
                                    </p:animEffect>
                                    <p:set>
                                      <p:cBhvr>
                                        <p:cTn id="7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2"/>
                </p:tgtEl>
              </p:cMediaNode>
            </p:audio>
          </p:childTnLst>
        </p:cTn>
      </p:par>
    </p:tnLst>
    <p:bldLst>
      <p:bldP spid="4" grpId="0"/>
      <p:bldP spid="4" grpId="1"/>
      <p:bldP spid="5" grpId="0"/>
      <p:bldP spid="5" grpId="1"/>
      <p:bldP spid="6" grpId="0"/>
      <p:bldP spid="6" grpId="1"/>
      <p:bldP spid="7" grpId="0"/>
      <p:bldP spid="8" grpId="1"/>
      <p:bldP spid="8"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72829"/>
            <a:ext cx="9144001" cy="2554545"/>
          </a:xfrm>
          <a:prstGeom prst="rect">
            <a:avLst/>
          </a:prstGeom>
          <a:noFill/>
        </p:spPr>
        <p:txBody>
          <a:bodyPr wrap="square" lIns="91440" tIns="45720" rIns="91440" bIns="45720">
            <a:spAutoFit/>
          </a:bodyPr>
          <a:lstStyle/>
          <a:p>
            <a:pPr algn="ctr"/>
            <a:r>
              <a:rPr lang="en-US" sz="4000" b="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The Kingdoms were still divided</a:t>
            </a:r>
          </a:p>
          <a:p>
            <a:pPr algn="ctr"/>
            <a:r>
              <a:rPr lang="en-US" sz="4000" b="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At the Time of Jesus</a:t>
            </a:r>
          </a:p>
          <a:p>
            <a:pPr algn="ctr"/>
            <a:r>
              <a:rPr lang="en-US" sz="40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So, Primarily the People Jesus dealt </a:t>
            </a:r>
          </a:p>
          <a:p>
            <a:pPr algn="ctr"/>
            <a:r>
              <a:rPr lang="en-US" sz="40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with in </a:t>
            </a:r>
            <a:r>
              <a:rPr lang="en-US" sz="4000" b="1" dirty="0" smtClean="0">
                <a:ln w="10541" cmpd="sng">
                  <a:solidFill>
                    <a:schemeClr val="accent1">
                      <a:shade val="88000"/>
                      <a:satMod val="110000"/>
                    </a:schemeClr>
                  </a:solidFill>
                  <a:prstDash val="solid"/>
                </a:ln>
                <a:solidFill>
                  <a:srgbClr val="89D0E6"/>
                </a:solidFill>
              </a:rPr>
              <a:t>Jerusalem</a:t>
            </a:r>
            <a:r>
              <a:rPr lang="en-U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40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were from </a:t>
            </a:r>
            <a:r>
              <a:rPr lang="en-US" sz="4000" b="1" dirty="0" smtClean="0">
                <a:ln w="10541" cmpd="sng">
                  <a:solidFill>
                    <a:schemeClr val="accent1">
                      <a:shade val="88000"/>
                      <a:satMod val="110000"/>
                    </a:schemeClr>
                  </a:solidFill>
                  <a:prstDash val="solid"/>
                </a:ln>
                <a:solidFill>
                  <a:srgbClr val="89D0E6"/>
                </a:solidFill>
              </a:rPr>
              <a:t>Judah</a:t>
            </a:r>
            <a:r>
              <a:rPr lang="en-US" sz="40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a:t>
            </a:r>
            <a:endParaRPr lang="en-US" sz="40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pic>
        <p:nvPicPr>
          <p:cNvPr id="6" name="Picture 5" descr="The-Bible_web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6327" y="3359975"/>
            <a:ext cx="4411347" cy="330851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75632071"/>
      </p:ext>
    </p:extLst>
  </p:cSld>
  <p:clrMapOvr>
    <a:masterClrMapping/>
  </p:clrMapOvr>
  <mc:AlternateContent xmlns:mc="http://schemas.openxmlformats.org/markup-compatibility/2006" xmlns:p14="http://schemas.microsoft.com/office/powerpoint/2010/main">
    <mc:Choice Requires="p14">
      <p:transition spd="slow" p14:dur="2000" advTm="34860"/>
    </mc:Choice>
    <mc:Fallback xmlns="">
      <p:transition xmlns:p14="http://schemas.microsoft.com/office/powerpoint/2010/main" spd="slow" advTm="348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03238"/>
            <a:ext cx="7313613" cy="5759842"/>
          </a:xfrm>
        </p:spPr>
        <p:txBody>
          <a:bodyPr/>
          <a:lstStyle/>
          <a:p>
            <a:r>
              <a:rPr lang="en-US" sz="3200" b="1" dirty="0"/>
              <a:t>One of the </a:t>
            </a:r>
            <a:r>
              <a:rPr lang="en-US" sz="3200" b="1" i="1" dirty="0"/>
              <a:t>primary</a:t>
            </a:r>
            <a:r>
              <a:rPr lang="en-US" sz="3200" b="1" dirty="0"/>
              <a:t> reasons for Jesus death, burial, resurrection and return is to </a:t>
            </a:r>
            <a:r>
              <a:rPr lang="en-US" sz="3200" b="1" i="1" dirty="0" smtClean="0"/>
              <a:t>RESTORE</a:t>
            </a:r>
            <a:r>
              <a:rPr lang="en-US" sz="3200" b="1" dirty="0" smtClean="0"/>
              <a:t> and </a:t>
            </a:r>
            <a:r>
              <a:rPr lang="en-US" sz="3200" b="1" i="1" dirty="0" smtClean="0"/>
              <a:t>REDEEM</a:t>
            </a:r>
            <a:r>
              <a:rPr lang="en-US" sz="3200" b="1" dirty="0" smtClean="0"/>
              <a:t> the</a:t>
            </a:r>
            <a:br>
              <a:rPr lang="en-US" sz="3200" b="1" dirty="0" smtClean="0"/>
            </a:br>
            <a:r>
              <a:rPr lang="en-US" sz="2400" b="1" dirty="0" smtClean="0"/>
              <a:t> </a:t>
            </a:r>
            <a:r>
              <a:rPr lang="en-US" sz="3200" b="1" dirty="0">
                <a:ln w="10541" cmpd="sng">
                  <a:solidFill>
                    <a:schemeClr val="accent1">
                      <a:shade val="88000"/>
                      <a:satMod val="110000"/>
                    </a:schemeClr>
                  </a:solidFill>
                  <a:prstDash val="solid"/>
                </a:ln>
                <a:solidFill>
                  <a:schemeClr val="accent2">
                    <a:lumMod val="90000"/>
                    <a:lumOff val="10000"/>
                  </a:schemeClr>
                </a:solidFill>
              </a:rPr>
              <a:t>House of Jacob </a:t>
            </a:r>
            <a:r>
              <a:rPr lang="en-US" sz="2400" b="1" dirty="0" smtClean="0">
                <a:ln w="10541" cmpd="sng">
                  <a:solidFill>
                    <a:schemeClr val="accent1">
                      <a:shade val="88000"/>
                      <a:satMod val="110000"/>
                    </a:schemeClr>
                  </a:solidFill>
                  <a:prstDash val="solid"/>
                </a:ln>
                <a:solidFill>
                  <a:schemeClr val="accent2">
                    <a:lumMod val="90000"/>
                    <a:lumOff val="10000"/>
                  </a:schemeClr>
                </a:solidFill>
              </a:rPr>
              <a:t/>
            </a:r>
            <a:br>
              <a:rPr lang="en-US" sz="2400" b="1" dirty="0" smtClean="0">
                <a:ln w="10541" cmpd="sng">
                  <a:solidFill>
                    <a:schemeClr val="accent1">
                      <a:shade val="88000"/>
                      <a:satMod val="110000"/>
                    </a:schemeClr>
                  </a:solidFill>
                  <a:prstDash val="solid"/>
                </a:ln>
                <a:solidFill>
                  <a:schemeClr val="accent2">
                    <a:lumMod val="90000"/>
                    <a:lumOff val="10000"/>
                  </a:schemeClr>
                </a:solidFill>
              </a:rPr>
            </a:br>
            <a:r>
              <a:rPr lang="en-US" sz="2400" b="1" dirty="0"/>
              <a:t/>
            </a:r>
            <a:br>
              <a:rPr lang="en-US" sz="2400" b="1" dirty="0"/>
            </a:br>
            <a:r>
              <a:rPr lang="en-US" sz="2400" b="1" dirty="0" smtClean="0">
                <a:latin typeface="Adobe Naskh Medium"/>
                <a:cs typeface="Adobe Naskh Medium"/>
              </a:rPr>
              <a:t>Luke 1:31-33</a:t>
            </a:r>
            <a:r>
              <a:rPr lang="en-US" sz="2400" dirty="0">
                <a:latin typeface="Adobe Naskh Medium"/>
                <a:cs typeface="Adobe Naskh Medium"/>
              </a:rPr>
              <a:t/>
            </a:r>
            <a:br>
              <a:rPr lang="en-US" sz="2400" dirty="0">
                <a:latin typeface="Adobe Naskh Medium"/>
                <a:cs typeface="Adobe Naskh Medium"/>
              </a:rPr>
            </a:br>
            <a:r>
              <a:rPr lang="en-US" sz="2400" dirty="0">
                <a:latin typeface="Adobe Naskh Medium"/>
                <a:cs typeface="Adobe Naskh Medium"/>
              </a:rPr>
              <a:t>And behold, you will conceive in your womb and bear a son, and you shall call his name Jesus. He will be great and will be called the Son of the Most High. And the Lord God will give to him the throne of his father David, and he will reign over the </a:t>
            </a:r>
            <a:r>
              <a:rPr lang="en-U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dobe Naskh Medium"/>
                <a:cs typeface="Adobe Naskh Medium"/>
              </a:rPr>
              <a:t>house of Jacob </a:t>
            </a:r>
            <a:r>
              <a:rPr lang="en-US" sz="2400" dirty="0">
                <a:latin typeface="Adobe Naskh Medium"/>
                <a:cs typeface="Adobe Naskh Medium"/>
              </a:rPr>
              <a:t>forever, and of his kingdom there will be no end</a:t>
            </a:r>
            <a:br>
              <a:rPr lang="en-US" sz="2400" dirty="0">
                <a:latin typeface="Adobe Naskh Medium"/>
                <a:cs typeface="Adobe Naskh Medium"/>
              </a:rPr>
            </a:br>
            <a:endParaRPr lang="en-US" sz="2400" dirty="0">
              <a:latin typeface="Adobe Naskh Medium"/>
              <a:cs typeface="Adobe Naskh Medium"/>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255497"/>
      </p:ext>
    </p:extLst>
  </p:cSld>
  <p:clrMapOvr>
    <a:masterClrMapping/>
  </p:clrMapOvr>
  <mc:AlternateContent xmlns:mc="http://schemas.openxmlformats.org/markup-compatibility/2006" xmlns:p14="http://schemas.microsoft.com/office/powerpoint/2010/main">
    <mc:Choice Requires="p14">
      <p:transition spd="slow" p14:dur="2000" advTm="75139"/>
    </mc:Choice>
    <mc:Fallback xmlns="">
      <p:transition xmlns:p14="http://schemas.microsoft.com/office/powerpoint/2010/main" spd="slow" advTm="7513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10973"/>
            <a:ext cx="7313613" cy="6219283"/>
          </a:xfrm>
        </p:spPr>
        <p:txBody>
          <a:bodyPr>
            <a:normAutofit fontScale="85000" lnSpcReduction="20000"/>
          </a:bodyPr>
          <a:lstStyle/>
          <a:p>
            <a:r>
              <a:rPr lang="en-US" dirty="0"/>
              <a:t> When Zechariah was praying in holy of holies it was not for a son! It was a traditional prayer called "</a:t>
            </a:r>
            <a:r>
              <a:rPr lang="en-US" dirty="0" err="1"/>
              <a:t>amidah</a:t>
            </a:r>
            <a:r>
              <a:rPr lang="en-US" dirty="0"/>
              <a:t>" (the 18 benedictions) part of that is for the restoration of all of </a:t>
            </a:r>
            <a:r>
              <a:rPr lang="en-US" dirty="0" smtClean="0"/>
              <a:t>Israel or the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House of Jacob</a:t>
            </a:r>
            <a:r>
              <a:rPr lang="en-US" dirty="0" smtClean="0"/>
              <a:t>. </a:t>
            </a:r>
            <a:r>
              <a:rPr lang="en-US" dirty="0"/>
              <a:t>Gabriel said</a:t>
            </a:r>
            <a:r>
              <a:rPr lang="en-US" i="1" dirty="0"/>
              <a:t> that</a:t>
            </a:r>
            <a:r>
              <a:rPr lang="en-US" dirty="0"/>
              <a:t> prayer had been heard!</a:t>
            </a:r>
          </a:p>
          <a:p>
            <a:r>
              <a:rPr lang="en-US" dirty="0"/>
              <a:t>That's why disciples said </a:t>
            </a:r>
            <a:r>
              <a:rPr lang="en-US" dirty="0" smtClean="0"/>
              <a:t>“RESTORE </a:t>
            </a:r>
            <a:r>
              <a:rPr lang="en-US" dirty="0"/>
              <a:t>the kingdom" vs. </a:t>
            </a:r>
            <a:r>
              <a:rPr lang="en-US" dirty="0" smtClean="0"/>
              <a:t>“Bring </a:t>
            </a:r>
            <a:r>
              <a:rPr lang="en-US" dirty="0"/>
              <a:t>the </a:t>
            </a:r>
            <a:r>
              <a:rPr lang="en-US" dirty="0" smtClean="0"/>
              <a:t>kingdom”</a:t>
            </a:r>
            <a:endParaRPr lang="en-US" dirty="0"/>
          </a:p>
          <a:p>
            <a:r>
              <a:rPr lang="en-US" dirty="0">
                <a:latin typeface="Adobe Naskh Medium"/>
                <a:cs typeface="Adobe Naskh Medium"/>
              </a:rPr>
              <a:t> </a:t>
            </a:r>
            <a:r>
              <a:rPr lang="en-US" b="1" dirty="0">
                <a:latin typeface="Adobe Naskh Medium"/>
                <a:cs typeface="Adobe Naskh Medium"/>
              </a:rPr>
              <a:t>Acts 1:6</a:t>
            </a:r>
            <a:r>
              <a:rPr lang="en-US" dirty="0">
                <a:latin typeface="Adobe Naskh Medium"/>
                <a:cs typeface="Adobe Naskh Medium"/>
              </a:rPr>
              <a:t> Therefore, when they had come together, they asked Him, saying, “ Lord, will You at this time </a:t>
            </a:r>
            <a:r>
              <a:rPr lang="en-US" u="sng" dirty="0">
                <a:latin typeface="Adobe Naskh Medium"/>
                <a:cs typeface="Adobe Naskh Medium"/>
              </a:rPr>
              <a:t>restore the kingdom to Israel</a:t>
            </a:r>
            <a:r>
              <a:rPr lang="en-US" dirty="0">
                <a:latin typeface="Adobe Naskh Medium"/>
                <a:cs typeface="Adobe Naskh Medium"/>
              </a:rPr>
              <a:t>?”</a:t>
            </a:r>
          </a:p>
          <a:p>
            <a:pPr marL="0" indent="0">
              <a:buNone/>
            </a:pPr>
            <a:r>
              <a:rPr lang="en-US" dirty="0"/>
              <a:t>       </a:t>
            </a:r>
            <a:r>
              <a:rPr lang="en-US" b="1" dirty="0"/>
              <a:t>Luke </a:t>
            </a:r>
            <a:r>
              <a:rPr lang="en-US" b="1" dirty="0" smtClean="0"/>
              <a:t>15 </a:t>
            </a:r>
            <a:r>
              <a:rPr lang="en-US" dirty="0" smtClean="0"/>
              <a:t>Look </a:t>
            </a:r>
            <a:r>
              <a:rPr lang="en-US" dirty="0"/>
              <a:t>at the parables</a:t>
            </a:r>
            <a:r>
              <a:rPr lang="en-US" b="1" dirty="0"/>
              <a:t> </a:t>
            </a:r>
            <a:r>
              <a:rPr lang="en-US" dirty="0"/>
              <a:t>from this perspective (prodigal son</a:t>
            </a:r>
            <a:r>
              <a:rPr lang="en-US" dirty="0" smtClean="0"/>
              <a:t>) from </a:t>
            </a:r>
            <a:r>
              <a:rPr lang="en-US" dirty="0"/>
              <a:t>this perspective</a:t>
            </a:r>
            <a:r>
              <a:rPr lang="en-US" dirty="0" smtClean="0"/>
              <a:t>.</a:t>
            </a:r>
          </a:p>
          <a:p>
            <a:pPr marL="0" indent="0">
              <a:buNone/>
            </a:pPr>
            <a:r>
              <a:rPr lang="en-US" dirty="0" smtClean="0"/>
              <a:t> </a:t>
            </a:r>
            <a:r>
              <a:rPr lang="en-US" dirty="0"/>
              <a:t>Northern kingdom is younger son than </a:t>
            </a:r>
            <a:r>
              <a:rPr lang="en-US" dirty="0" smtClean="0"/>
              <a:t>Judah</a:t>
            </a:r>
            <a:r>
              <a:rPr lang="en-US" dirty="0"/>
              <a:t>.</a:t>
            </a:r>
          </a:p>
          <a:p>
            <a:r>
              <a:rPr lang="en-US" dirty="0"/>
              <a:t> </a:t>
            </a:r>
            <a:r>
              <a:rPr lang="en-US" b="1" dirty="0"/>
              <a:t>Isaiah 54</a:t>
            </a:r>
          </a:p>
          <a:p>
            <a:r>
              <a:rPr lang="en-US" b="1" dirty="0"/>
              <a:t> </a:t>
            </a:r>
            <a:r>
              <a:rPr lang="en-US" dirty="0"/>
              <a:t>Israel=barren woman</a:t>
            </a:r>
          </a:p>
          <a:p>
            <a:r>
              <a:rPr lang="en-US" dirty="0"/>
              <a:t>Judah=married</a:t>
            </a:r>
          </a:p>
          <a:p>
            <a:r>
              <a:rPr lang="en-US" b="1" dirty="0" smtClean="0"/>
              <a:t>Romans </a:t>
            </a:r>
            <a:r>
              <a:rPr lang="en-US" b="1" dirty="0"/>
              <a:t>11 </a:t>
            </a:r>
            <a:r>
              <a:rPr lang="en-US" dirty="0"/>
              <a:t>is the New Testament </a:t>
            </a:r>
            <a:r>
              <a:rPr lang="en-US" b="1" dirty="0"/>
              <a:t>Ezekiel 37</a:t>
            </a:r>
          </a:p>
          <a:p>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61455827"/>
      </p:ext>
    </p:extLst>
  </p:cSld>
  <p:clrMapOvr>
    <a:masterClrMapping/>
  </p:clrMapOvr>
  <mc:AlternateContent xmlns:mc="http://schemas.openxmlformats.org/markup-compatibility/2006" xmlns:p14="http://schemas.microsoft.com/office/powerpoint/2010/main">
    <mc:Choice Requires="p14">
      <p:transition spd="slow" p14:dur="2000" advTm="155255"/>
    </mc:Choice>
    <mc:Fallback xmlns="">
      <p:transition xmlns:p14="http://schemas.microsoft.com/office/powerpoint/2010/main" spd="slow" advTm="15525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3613" cy="876856"/>
          </a:xfrm>
        </p:spPr>
        <p:txBody>
          <a:bodyPr/>
          <a:lstStyle/>
          <a:p>
            <a:r>
              <a:rPr lang="en-US" sz="1600" dirty="0" smtClean="0">
                <a:solidFill>
                  <a:schemeClr val="accent1">
                    <a:lumMod val="60000"/>
                    <a:lumOff val="40000"/>
                  </a:schemeClr>
                </a:solidFill>
              </a:rPr>
              <a:t>Wild Olive Tree</a:t>
            </a:r>
            <a:r>
              <a:rPr lang="en-US" sz="1600" dirty="0" smtClean="0"/>
              <a:t>=Christians</a:t>
            </a:r>
            <a:br>
              <a:rPr lang="en-US" sz="1600" dirty="0" smtClean="0"/>
            </a:br>
            <a:r>
              <a:rPr lang="en-US" sz="1600" dirty="0" smtClean="0"/>
              <a:t>Root=Jesus</a:t>
            </a:r>
            <a:br>
              <a:rPr lang="en-US" sz="1600" dirty="0" smtClean="0"/>
            </a:br>
            <a:r>
              <a:rPr lang="en-US" sz="1600" dirty="0" smtClean="0">
                <a:solidFill>
                  <a:srgbClr val="3366FF"/>
                </a:solidFill>
              </a:rPr>
              <a:t>Natural Branches</a:t>
            </a:r>
            <a:r>
              <a:rPr lang="en-US" sz="1600" dirty="0" smtClean="0"/>
              <a:t>=Descendants of Israel and Judah</a:t>
            </a:r>
            <a:endParaRPr lang="en-US" sz="1600" dirty="0"/>
          </a:p>
        </p:txBody>
      </p:sp>
      <p:sp>
        <p:nvSpPr>
          <p:cNvPr id="3" name="Content Placeholder 2"/>
          <p:cNvSpPr>
            <a:spLocks noGrp="1"/>
          </p:cNvSpPr>
          <p:nvPr>
            <p:ph idx="1"/>
          </p:nvPr>
        </p:nvSpPr>
        <p:spPr>
          <a:xfrm>
            <a:off x="914400" y="876855"/>
            <a:ext cx="7313613" cy="5533267"/>
          </a:xfrm>
        </p:spPr>
        <p:txBody>
          <a:bodyPr>
            <a:normAutofit fontScale="25000" lnSpcReduction="20000"/>
          </a:bodyPr>
          <a:lstStyle/>
          <a:p>
            <a:r>
              <a:rPr lang="en-US" sz="8000" dirty="0"/>
              <a:t>The Apostle Paul was referring to the broken branches of the olive tree of the house of Israel AND the house of Judah in Romans 11 who through Messiah get GRAFTED into the ROOT of Messiah</a:t>
            </a:r>
            <a:r>
              <a:rPr lang="en-US" sz="4900" dirty="0"/>
              <a:t>.  </a:t>
            </a:r>
            <a:r>
              <a:rPr lang="en-US" sz="5600" b="1" dirty="0"/>
              <a:t>BOTH EPHRAIM AND JUDAH are GRAFTED into this olive tree and NOT just Ephraim or the non-Jews. </a:t>
            </a:r>
          </a:p>
          <a:p>
            <a:r>
              <a:rPr lang="en-US" sz="6400" b="1" dirty="0" smtClean="0"/>
              <a:t>KJV </a:t>
            </a:r>
            <a:r>
              <a:rPr lang="en-US" sz="6400" b="1" dirty="0"/>
              <a:t>Romans 11:13</a:t>
            </a:r>
            <a:r>
              <a:rPr lang="en-US" sz="6400" dirty="0"/>
              <a:t> For I speak to you Gentiles, inasmuch as I am the apostle of the Gentiles, I magnify mine </a:t>
            </a:r>
            <a:r>
              <a:rPr lang="en-US" sz="6400" dirty="0" smtClean="0"/>
              <a:t>office</a:t>
            </a:r>
          </a:p>
          <a:p>
            <a:r>
              <a:rPr lang="en-US" sz="6400" dirty="0" smtClean="0"/>
              <a:t>:</a:t>
            </a:r>
            <a:r>
              <a:rPr lang="en-US" sz="6400" b="1" dirty="0" smtClean="0"/>
              <a:t>KJV </a:t>
            </a:r>
            <a:r>
              <a:rPr lang="en-US" sz="6400" b="1" dirty="0"/>
              <a:t>Romans 11:17</a:t>
            </a:r>
            <a:r>
              <a:rPr lang="en-US" sz="6400" dirty="0"/>
              <a:t> And if some of the </a:t>
            </a:r>
            <a:r>
              <a:rPr lang="en-US" sz="6400" dirty="0">
                <a:solidFill>
                  <a:srgbClr val="3366FF"/>
                </a:solidFill>
              </a:rPr>
              <a:t>branches</a:t>
            </a:r>
            <a:r>
              <a:rPr lang="en-US" sz="6400" dirty="0"/>
              <a:t> be broken off, and thou, being a </a:t>
            </a:r>
            <a:r>
              <a:rPr lang="en-US" sz="6400" u="sng" dirty="0">
                <a:solidFill>
                  <a:srgbClr val="F3302F"/>
                </a:solidFill>
              </a:rPr>
              <a:t>wild olive tree</a:t>
            </a:r>
            <a:r>
              <a:rPr lang="en-US" sz="6400" dirty="0"/>
              <a:t>, was grafted in among them, and with them </a:t>
            </a:r>
            <a:r>
              <a:rPr lang="en-US" sz="6400" dirty="0" err="1"/>
              <a:t>partakest</a:t>
            </a:r>
            <a:r>
              <a:rPr lang="en-US" sz="6400" dirty="0"/>
              <a:t> of the root and fatness of the olive tree;</a:t>
            </a:r>
            <a:r>
              <a:rPr lang="en-US" sz="6400" dirty="0" smtClean="0"/>
              <a:t> So</a:t>
            </a:r>
            <a:r>
              <a:rPr lang="en-US" sz="6400" dirty="0"/>
              <a:t>. the "</a:t>
            </a:r>
            <a:r>
              <a:rPr lang="en-US" sz="6400" dirty="0">
                <a:solidFill>
                  <a:schemeClr val="accent1">
                    <a:lumMod val="60000"/>
                    <a:lumOff val="40000"/>
                  </a:schemeClr>
                </a:solidFill>
              </a:rPr>
              <a:t>wild branches</a:t>
            </a:r>
            <a:r>
              <a:rPr lang="en-US" sz="6400" dirty="0"/>
              <a:t>" are GRAFTED into the olive tree but the </a:t>
            </a:r>
            <a:r>
              <a:rPr lang="en-US" sz="6400" dirty="0">
                <a:solidFill>
                  <a:srgbClr val="3366FF"/>
                </a:solidFill>
              </a:rPr>
              <a:t>"natural branches"</a:t>
            </a:r>
            <a:r>
              <a:rPr lang="en-US" sz="6400" dirty="0"/>
              <a:t> are also GRAFTED into this same olive tree</a:t>
            </a:r>
            <a:r>
              <a:rPr lang="en-US" sz="6400" dirty="0" smtClean="0"/>
              <a:t>.</a:t>
            </a:r>
          </a:p>
          <a:p>
            <a:r>
              <a:rPr lang="en-US" sz="6400" b="1" dirty="0" smtClean="0"/>
              <a:t>KJV </a:t>
            </a:r>
            <a:r>
              <a:rPr lang="en-US" sz="6400" b="1" dirty="0"/>
              <a:t>Romans 11:19</a:t>
            </a:r>
            <a:r>
              <a:rPr lang="en-US" sz="6400" dirty="0"/>
              <a:t> Thou wilt say then, </a:t>
            </a:r>
            <a:r>
              <a:rPr lang="en-US" sz="6400" dirty="0">
                <a:solidFill>
                  <a:srgbClr val="3366FF"/>
                </a:solidFill>
              </a:rPr>
              <a:t>The branches </a:t>
            </a:r>
            <a:r>
              <a:rPr lang="en-US" sz="6400" dirty="0"/>
              <a:t>were broken off, that I might be </a:t>
            </a:r>
            <a:r>
              <a:rPr lang="en-US" sz="6400" dirty="0" smtClean="0"/>
              <a:t>grafted </a:t>
            </a:r>
            <a:r>
              <a:rPr lang="en-US" sz="6400" dirty="0"/>
              <a:t>in</a:t>
            </a:r>
            <a:r>
              <a:rPr lang="en-US" sz="6400" dirty="0" smtClean="0"/>
              <a:t>. </a:t>
            </a:r>
          </a:p>
          <a:p>
            <a:r>
              <a:rPr lang="en-US" sz="6400" b="1" dirty="0" smtClean="0"/>
              <a:t>KJV </a:t>
            </a:r>
            <a:r>
              <a:rPr lang="en-US" sz="6400" b="1" dirty="0"/>
              <a:t>Romans 11:20</a:t>
            </a:r>
            <a:r>
              <a:rPr lang="en-US" sz="6400" dirty="0"/>
              <a:t> Well; because of unbelief</a:t>
            </a:r>
            <a:r>
              <a:rPr lang="en-US" sz="6400" dirty="0">
                <a:solidFill>
                  <a:srgbClr val="3366FF"/>
                </a:solidFill>
              </a:rPr>
              <a:t> they </a:t>
            </a:r>
            <a:r>
              <a:rPr lang="en-US" sz="6400" dirty="0"/>
              <a:t>were broken off, and thou </a:t>
            </a:r>
            <a:r>
              <a:rPr lang="en-US" sz="6400" dirty="0" err="1"/>
              <a:t>standest</a:t>
            </a:r>
            <a:r>
              <a:rPr lang="en-US" sz="6400" dirty="0"/>
              <a:t> by faith. Be not </a:t>
            </a:r>
            <a:r>
              <a:rPr lang="en-US" sz="6400" dirty="0" err="1"/>
              <a:t>highminded</a:t>
            </a:r>
            <a:r>
              <a:rPr lang="en-US" sz="6400" dirty="0"/>
              <a:t>, but fear</a:t>
            </a:r>
            <a:r>
              <a:rPr lang="en-US" sz="6400" dirty="0" smtClean="0"/>
              <a:t>: </a:t>
            </a:r>
          </a:p>
          <a:p>
            <a:r>
              <a:rPr lang="en-US" sz="6400" b="1" dirty="0" smtClean="0"/>
              <a:t>KJV </a:t>
            </a:r>
            <a:r>
              <a:rPr lang="en-US" sz="6400" b="1" dirty="0"/>
              <a:t>Romans 11:23</a:t>
            </a:r>
            <a:r>
              <a:rPr lang="en-US" sz="6400" dirty="0"/>
              <a:t> And they [</a:t>
            </a:r>
            <a:r>
              <a:rPr lang="en-US" sz="6400" dirty="0">
                <a:solidFill>
                  <a:srgbClr val="3366FF"/>
                </a:solidFill>
              </a:rPr>
              <a:t>natural branches]</a:t>
            </a:r>
            <a:r>
              <a:rPr lang="en-US" sz="6400" dirty="0"/>
              <a:t>  also, if </a:t>
            </a:r>
            <a:r>
              <a:rPr lang="en-US" sz="6400" dirty="0">
                <a:solidFill>
                  <a:srgbClr val="3366FF"/>
                </a:solidFill>
              </a:rPr>
              <a:t>they</a:t>
            </a:r>
            <a:r>
              <a:rPr lang="en-US" sz="6400" dirty="0"/>
              <a:t> abide not still in unbelief, shall be </a:t>
            </a:r>
            <a:r>
              <a:rPr lang="en-US" sz="6400" dirty="0" smtClean="0"/>
              <a:t>grafted </a:t>
            </a:r>
            <a:r>
              <a:rPr lang="en-US" sz="6400" dirty="0"/>
              <a:t>in: for God is able to </a:t>
            </a:r>
            <a:r>
              <a:rPr lang="en-US" sz="6400" dirty="0">
                <a:solidFill>
                  <a:srgbClr val="3366FF"/>
                </a:solidFill>
              </a:rPr>
              <a:t>GRAFT THEM </a:t>
            </a:r>
            <a:r>
              <a:rPr lang="en-US" sz="6400" dirty="0"/>
              <a:t>in AGAIN.</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59516340"/>
      </p:ext>
    </p:extLst>
  </p:cSld>
  <p:clrMapOvr>
    <a:masterClrMapping/>
  </p:clrMapOvr>
  <mc:AlternateContent xmlns:mc="http://schemas.openxmlformats.org/markup-compatibility/2006" xmlns:p14="http://schemas.microsoft.com/office/powerpoint/2010/main">
    <mc:Choice Requires="p14">
      <p:transition spd="slow" p14:dur="2000" advTm="1795"/>
    </mc:Choice>
    <mc:Fallback xmlns="">
      <p:transition xmlns:p14="http://schemas.microsoft.com/office/powerpoint/2010/main" spd="slow" advTm="179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We are not separate from God’s Chosen People or His Land</a:t>
            </a:r>
            <a:br>
              <a:rPr lang="en-US" sz="2800" dirty="0" smtClean="0"/>
            </a:br>
            <a:endParaRPr lang="en-US" sz="2800" dirty="0"/>
          </a:p>
        </p:txBody>
      </p:sp>
      <p:sp>
        <p:nvSpPr>
          <p:cNvPr id="3" name="Content Placeholder 2"/>
          <p:cNvSpPr>
            <a:spLocks noGrp="1"/>
          </p:cNvSpPr>
          <p:nvPr>
            <p:ph idx="1"/>
          </p:nvPr>
        </p:nvSpPr>
        <p:spPr>
          <a:xfrm>
            <a:off x="914400" y="1224575"/>
            <a:ext cx="7840252" cy="4566625"/>
          </a:xfrm>
        </p:spPr>
        <p:txBody>
          <a:bodyPr>
            <a:normAutofit/>
          </a:bodyPr>
          <a:lstStyle/>
          <a:p>
            <a:endParaRPr lang="en-US" dirty="0" smtClean="0">
              <a:latin typeface="Adobe Naskh Medium"/>
              <a:cs typeface="Adobe Naskh Medium"/>
            </a:endParaRPr>
          </a:p>
          <a:p>
            <a:r>
              <a:rPr lang="en-US" dirty="0" smtClean="0">
                <a:latin typeface="Adobe Naskh Medium"/>
                <a:cs typeface="Adobe Naskh Medium"/>
              </a:rPr>
              <a:t>Zechariah 14:16-18 Then </a:t>
            </a:r>
            <a:r>
              <a:rPr lang="en-US" dirty="0">
                <a:latin typeface="Adobe Naskh Medium"/>
                <a:cs typeface="Adobe Naskh Medium"/>
              </a:rPr>
              <a:t>everyone who survives of all the nations that have come against Jerusalem shall go up year after year to worship </a:t>
            </a:r>
            <a:r>
              <a:rPr lang="en-US" dirty="0" smtClean="0">
                <a:latin typeface="Adobe Naskh Medium"/>
                <a:cs typeface="Adobe Naskh Medium"/>
              </a:rPr>
              <a:t>the King</a:t>
            </a:r>
            <a:r>
              <a:rPr lang="en-US" dirty="0">
                <a:latin typeface="Adobe Naskh Medium"/>
                <a:cs typeface="Adobe Naskh Medium"/>
              </a:rPr>
              <a:t>, the Lord of hosts, and to keep the Feast of Booths. And if any of the families of the earth do not go up to Jerusalem to worship the King, the Lord of hosts, there will be no rain on them</a:t>
            </a:r>
            <a:r>
              <a:rPr lang="en-US" dirty="0" smtClean="0">
                <a:latin typeface="Adobe Naskh Medium"/>
                <a:cs typeface="Adobe Naskh Medium"/>
              </a:rPr>
              <a:t>.</a:t>
            </a:r>
          </a:p>
          <a:p>
            <a:r>
              <a:rPr lang="en-US" dirty="0" smtClean="0">
                <a:latin typeface="Adobe Naskh Medium"/>
                <a:cs typeface="Adobe Naskh Medium"/>
              </a:rPr>
              <a:t>Daniel 7:14Then </a:t>
            </a:r>
            <a:r>
              <a:rPr lang="en-US" dirty="0">
                <a:latin typeface="Adobe Naskh Medium"/>
                <a:cs typeface="Adobe Naskh Medium"/>
              </a:rPr>
              <a:t>to Him was given dominion and glory and a kingdom</a:t>
            </a:r>
            <a:r>
              <a:rPr lang="en-US" dirty="0" smtClean="0">
                <a:latin typeface="Adobe Naskh Medium"/>
                <a:cs typeface="Adobe Naskh Medium"/>
              </a:rPr>
              <a:t>, That </a:t>
            </a:r>
            <a:r>
              <a:rPr lang="en-US" dirty="0">
                <a:latin typeface="Adobe Naskh Medium"/>
                <a:cs typeface="Adobe Naskh Medium"/>
              </a:rPr>
              <a:t>all peoples, nations, and languages should serve </a:t>
            </a:r>
            <a:r>
              <a:rPr lang="en-US" dirty="0" smtClean="0">
                <a:latin typeface="Adobe Naskh Medium"/>
                <a:cs typeface="Adobe Naskh Medium"/>
              </a:rPr>
              <a:t>Him. His </a:t>
            </a:r>
            <a:r>
              <a:rPr lang="en-US" dirty="0">
                <a:latin typeface="Adobe Naskh Medium"/>
                <a:cs typeface="Adobe Naskh Medium"/>
              </a:rPr>
              <a:t>dominion is an everlasting dominion</a:t>
            </a:r>
            <a:r>
              <a:rPr lang="en-US" dirty="0" smtClean="0">
                <a:latin typeface="Adobe Naskh Medium"/>
                <a:cs typeface="Adobe Naskh Medium"/>
              </a:rPr>
              <a:t>, Which </a:t>
            </a:r>
            <a:r>
              <a:rPr lang="en-US" dirty="0">
                <a:latin typeface="Adobe Naskh Medium"/>
                <a:cs typeface="Adobe Naskh Medium"/>
              </a:rPr>
              <a:t>shall not pass away</a:t>
            </a:r>
            <a:r>
              <a:rPr lang="en-US" dirty="0" smtClean="0">
                <a:latin typeface="Adobe Naskh Medium"/>
                <a:cs typeface="Adobe Naskh Medium"/>
              </a:rPr>
              <a:t>, And </a:t>
            </a:r>
            <a:r>
              <a:rPr lang="en-US" dirty="0">
                <a:latin typeface="Adobe Naskh Medium"/>
                <a:cs typeface="Adobe Naskh Medium"/>
              </a:rPr>
              <a:t>His kingdom the </a:t>
            </a:r>
            <a:r>
              <a:rPr lang="en-US" dirty="0" smtClean="0">
                <a:latin typeface="Adobe Naskh Medium"/>
                <a:cs typeface="Adobe Naskh Medium"/>
              </a:rPr>
              <a:t>one Which </a:t>
            </a:r>
            <a:r>
              <a:rPr lang="en-US" dirty="0">
                <a:latin typeface="Adobe Naskh Medium"/>
                <a:cs typeface="Adobe Naskh Medium"/>
              </a:rPr>
              <a:t>shall not be destroyed.</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20585134"/>
      </p:ext>
    </p:extLst>
  </p:cSld>
  <p:clrMapOvr>
    <a:masterClrMapping/>
  </p:clrMapOvr>
  <mc:AlternateContent xmlns:mc="http://schemas.openxmlformats.org/markup-compatibility/2006" xmlns:p14="http://schemas.microsoft.com/office/powerpoint/2010/main">
    <mc:Choice Requires="p14">
      <p:transition spd="slow" p14:dur="2000" advTm="67755"/>
    </mc:Choice>
    <mc:Fallback xmlns="">
      <p:transition xmlns:p14="http://schemas.microsoft.com/office/powerpoint/2010/main" spd="slow" advTm="6775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430632" y="201938"/>
            <a:ext cx="5693330" cy="4250835"/>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96222" y="690192"/>
            <a:ext cx="4572000" cy="2585323"/>
          </a:xfrm>
          <a:prstGeom prst="rect">
            <a:avLst/>
          </a:prstGeom>
        </p:spPr>
        <p:txBody>
          <a:bodyPr>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REDEEMED</a:t>
            </a:r>
          </a:p>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HOUSE OF JACOB</a:t>
            </a:r>
          </a:p>
          <a:p>
            <a:pPr algn="ct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b="1" u="sng" dirty="0">
                <a:solidFill>
                  <a:schemeClr val="bg1">
                    <a:lumMod val="95000"/>
                  </a:schemeClr>
                </a:solidFill>
              </a:rPr>
              <a:t>BOTH </a:t>
            </a:r>
            <a:r>
              <a:rPr lang="en-US" b="1" u="sng" dirty="0" smtClean="0">
                <a:solidFill>
                  <a:schemeClr val="bg1">
                    <a:lumMod val="95000"/>
                  </a:schemeClr>
                </a:solidFill>
              </a:rPr>
              <a:t>KINGDOMS</a:t>
            </a:r>
          </a:p>
          <a:p>
            <a:pPr algn="ctr"/>
            <a:r>
              <a:rPr lang="en-US" b="1" dirty="0" smtClean="0">
                <a:solidFill>
                  <a:schemeClr val="bg1">
                    <a:lumMod val="95000"/>
                  </a:schemeClr>
                </a:solidFill>
              </a:rPr>
              <a:t>1.REDEEMED HOUSE OF ISRAEL</a:t>
            </a:r>
          </a:p>
          <a:p>
            <a:pPr algn="ctr"/>
            <a:r>
              <a:rPr lang="en-US" b="1" dirty="0" smtClean="0">
                <a:solidFill>
                  <a:schemeClr val="bg1">
                    <a:lumMod val="95000"/>
                  </a:schemeClr>
                </a:solidFill>
              </a:rPr>
              <a:t>2.REDEEMED HOUSE OF JUDAH</a:t>
            </a:r>
            <a:endParaRPr lang="en-US" b="1" dirty="0">
              <a:solidFill>
                <a:schemeClr val="bg1">
                  <a:lumMod val="95000"/>
                </a:schemeClr>
              </a:solidFill>
            </a:endParaRPr>
          </a:p>
        </p:txBody>
      </p:sp>
      <p:sp>
        <p:nvSpPr>
          <p:cNvPr id="7" name="Up Arrow Callout 6"/>
          <p:cNvSpPr/>
          <p:nvPr/>
        </p:nvSpPr>
        <p:spPr>
          <a:xfrm>
            <a:off x="160581" y="3591417"/>
            <a:ext cx="3970733" cy="3138839"/>
          </a:xfrm>
          <a:prstGeom prst="upArrowCallou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2769" y="4549676"/>
            <a:ext cx="3941537" cy="2554545"/>
          </a:xfrm>
          <a:prstGeom prst="rect">
            <a:avLst/>
          </a:prstGeom>
        </p:spPr>
        <p:txBody>
          <a:bodyPr wrap="square">
            <a:spAutoFit/>
          </a:bodyPr>
          <a:lstStyle/>
          <a:p>
            <a:pPr algn="ctr"/>
            <a:r>
              <a:rPr lang="en-US" sz="3200" b="1" dirty="0" smtClean="0">
                <a:solidFill>
                  <a:srgbClr val="F2F2F2"/>
                </a:solidFill>
              </a:rPr>
              <a:t>REDEEMED</a:t>
            </a:r>
          </a:p>
          <a:p>
            <a:pPr algn="ctr"/>
            <a:r>
              <a:rPr lang="en-US" sz="3200" b="1" dirty="0" smtClean="0">
                <a:solidFill>
                  <a:srgbClr val="F2F2F2"/>
                </a:solidFill>
              </a:rPr>
              <a:t> House </a:t>
            </a:r>
            <a:r>
              <a:rPr lang="en-US" sz="3200" b="1" dirty="0">
                <a:solidFill>
                  <a:srgbClr val="F2F2F2"/>
                </a:solidFill>
              </a:rPr>
              <a:t>of </a:t>
            </a:r>
            <a:r>
              <a:rPr lang="en-US" sz="3200" b="1" dirty="0" smtClean="0">
                <a:solidFill>
                  <a:srgbClr val="F2F2F2"/>
                </a:solidFill>
              </a:rPr>
              <a:t>Israel</a:t>
            </a:r>
          </a:p>
          <a:p>
            <a:pPr marL="342900" indent="-342900" algn="ctr">
              <a:buAutoNum type="arabicParenR"/>
            </a:pPr>
            <a:r>
              <a:rPr lang="en-US" sz="1600" b="1" dirty="0" smtClean="0">
                <a:solidFill>
                  <a:srgbClr val="F2F2F2"/>
                </a:solidFill>
              </a:rPr>
              <a:t>REDEEMED DESCENDANTS OF 10 TRIBES</a:t>
            </a:r>
          </a:p>
          <a:p>
            <a:pPr marL="342900" indent="-342900" algn="ctr">
              <a:buAutoNum type="arabicParenR"/>
            </a:pPr>
            <a:r>
              <a:rPr lang="en-US" sz="1600" b="1" dirty="0" smtClean="0">
                <a:solidFill>
                  <a:srgbClr val="F2F2F2"/>
                </a:solidFill>
              </a:rPr>
              <a:t>REDEEMED NON-DESCENDANTS/STRANGERS/FOREIGNERS</a:t>
            </a:r>
          </a:p>
          <a:p>
            <a:pPr algn="ctr"/>
            <a:endParaRPr lang="en-US" sz="1600" dirty="0">
              <a:solidFill>
                <a:srgbClr val="F2F2F2"/>
              </a:solidFill>
            </a:endParaRPr>
          </a:p>
          <a:p>
            <a:pPr algn="ctr"/>
            <a:r>
              <a:rPr lang="en-US" sz="1600" dirty="0" smtClean="0">
                <a:solidFill>
                  <a:srgbClr val="F2F2F2"/>
                </a:solidFill>
              </a:rPr>
              <a:t> </a:t>
            </a:r>
            <a:endParaRPr lang="en-US" sz="1600" dirty="0">
              <a:solidFill>
                <a:srgbClr val="F2F2F2"/>
              </a:solidFill>
            </a:endParaRPr>
          </a:p>
        </p:txBody>
      </p:sp>
      <p:sp>
        <p:nvSpPr>
          <p:cNvPr id="9" name="6-Point Star 8"/>
          <p:cNvSpPr/>
          <p:nvPr/>
        </p:nvSpPr>
        <p:spPr>
          <a:xfrm>
            <a:off x="5313775" y="3080443"/>
            <a:ext cx="3707963" cy="3649813"/>
          </a:xfrm>
          <a:prstGeom prst="star6">
            <a:avLst/>
          </a:prstGeom>
          <a:solidFill>
            <a:srgbClr val="89D0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470022" y="3876667"/>
            <a:ext cx="3307879" cy="1631216"/>
          </a:xfrm>
          <a:prstGeom prst="rect">
            <a:avLst/>
          </a:prstGeom>
        </p:spPr>
        <p:txBody>
          <a:bodyPr wrap="square">
            <a:spAutoFit/>
          </a:bodyPr>
          <a:lstStyle/>
          <a:p>
            <a:pPr algn="ctr"/>
            <a:r>
              <a:rPr lang="en-US" sz="3200" b="1" dirty="0" smtClean="0"/>
              <a:t>REDEEEMED House </a:t>
            </a:r>
            <a:r>
              <a:rPr lang="en-US" sz="3200" b="1" dirty="0"/>
              <a:t>of </a:t>
            </a:r>
            <a:r>
              <a:rPr lang="en-US" sz="3200" b="1" dirty="0" smtClean="0"/>
              <a:t>Judah</a:t>
            </a:r>
          </a:p>
          <a:p>
            <a:pPr algn="ctr"/>
            <a:r>
              <a:rPr lang="en-US" dirty="0" smtClean="0"/>
              <a:t>REDEEMED</a:t>
            </a:r>
          </a:p>
          <a:p>
            <a:pPr algn="ctr"/>
            <a:r>
              <a:rPr lang="en-US" dirty="0" smtClean="0"/>
              <a:t>MESSIANIC JEWS</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59241166"/>
      </p:ext>
    </p:extLst>
  </p:cSld>
  <p:clrMapOvr>
    <a:masterClrMapping/>
  </p:clrMapOvr>
  <mc:AlternateContent xmlns:mc="http://schemas.openxmlformats.org/markup-compatibility/2006" xmlns:p14="http://schemas.microsoft.com/office/powerpoint/2010/main">
    <mc:Choice Requires="p14">
      <p:transition spd="slow" p14:dur="2000" advTm="57690"/>
    </mc:Choice>
    <mc:Fallback xmlns="">
      <p:transition xmlns:p14="http://schemas.microsoft.com/office/powerpoint/2010/main" spd="slow" advTm="5769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21184"/>
            <a:ext cx="7313613" cy="6058690"/>
          </a:xfrm>
        </p:spPr>
        <p:txBody>
          <a:bodyPr>
            <a:normAutofit fontScale="25000" lnSpcReduction="20000"/>
          </a:bodyPr>
          <a:lstStyle/>
          <a:p>
            <a:pPr algn="ctr"/>
            <a:r>
              <a:rPr lang="en-US" sz="16000" b="1" dirty="0">
                <a:ln w="18000">
                  <a:solidFill>
                    <a:srgbClr val="0000FF"/>
                  </a:solidFill>
                  <a:prstDash val="solid"/>
                  <a:miter lim="800000"/>
                </a:ln>
                <a:solidFill>
                  <a:srgbClr val="FF0000"/>
                </a:solidFill>
                <a:effectLst>
                  <a:outerShdw blurRad="25500" dist="23000" dir="7020000" algn="tl">
                    <a:srgbClr val="000000">
                      <a:alpha val="50000"/>
                    </a:srgbClr>
                  </a:outerShdw>
                </a:effectLst>
                <a:ea typeface="+mj-ea"/>
                <a:cs typeface="+mj-cs"/>
              </a:rPr>
              <a:t>A New </a:t>
            </a:r>
            <a:r>
              <a:rPr lang="en-US" sz="16000" b="1" dirty="0" smtClean="0">
                <a:ln w="18000">
                  <a:solidFill>
                    <a:srgbClr val="0000FF"/>
                  </a:solidFill>
                  <a:prstDash val="solid"/>
                  <a:miter lim="800000"/>
                </a:ln>
                <a:solidFill>
                  <a:srgbClr val="FF0000"/>
                </a:solidFill>
                <a:effectLst>
                  <a:outerShdw blurRad="25500" dist="23000" dir="7020000" algn="tl">
                    <a:srgbClr val="000000">
                      <a:alpha val="50000"/>
                    </a:srgbClr>
                  </a:outerShdw>
                </a:effectLst>
                <a:ea typeface="+mj-ea"/>
                <a:cs typeface="+mj-cs"/>
              </a:rPr>
              <a:t>Covenant</a:t>
            </a:r>
            <a:endParaRPr lang="en-US" sz="16000" dirty="0"/>
          </a:p>
          <a:p>
            <a:pPr algn="ctr"/>
            <a:r>
              <a:rPr lang="en-US" sz="11100" dirty="0"/>
              <a:t> </a:t>
            </a:r>
            <a:r>
              <a:rPr lang="en-US" sz="7200" b="1" dirty="0" smtClean="0"/>
              <a:t>Jesus </a:t>
            </a:r>
            <a:r>
              <a:rPr lang="en-US" sz="7200" b="1" dirty="0"/>
              <a:t>Redeems/Restores the Land to </a:t>
            </a:r>
            <a:r>
              <a:rPr lang="en-US" sz="7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Israel</a:t>
            </a:r>
          </a:p>
          <a:p>
            <a:r>
              <a:rPr lang="en-US" sz="7200" dirty="0"/>
              <a:t> </a:t>
            </a:r>
            <a:r>
              <a:rPr lang="en-US" sz="7200" b="1" dirty="0" smtClean="0">
                <a:latin typeface="Adobe Naskh Medium"/>
                <a:cs typeface="Adobe Naskh Medium"/>
              </a:rPr>
              <a:t>Leviticus </a:t>
            </a:r>
            <a:r>
              <a:rPr lang="en-US" sz="7200" b="1" dirty="0">
                <a:latin typeface="Adobe Naskh Medium"/>
                <a:cs typeface="Adobe Naskh Medium"/>
              </a:rPr>
              <a:t>25:</a:t>
            </a:r>
            <a:r>
              <a:rPr lang="en-US" sz="7200" b="1" dirty="0" smtClean="0">
                <a:latin typeface="Adobe Naskh Medium"/>
                <a:cs typeface="Adobe Naskh Medium"/>
              </a:rPr>
              <a:t>25</a:t>
            </a:r>
            <a:r>
              <a:rPr lang="en-US" sz="7200" dirty="0" smtClean="0">
                <a:latin typeface="Adobe Naskh Medium"/>
                <a:cs typeface="Adobe Naskh Medium"/>
              </a:rPr>
              <a:t> </a:t>
            </a:r>
            <a:r>
              <a:rPr lang="en-US" sz="7200" dirty="0">
                <a:latin typeface="Adobe Naskh Medium"/>
                <a:cs typeface="Adobe Naskh Medium"/>
              </a:rPr>
              <a:t>“If one of your brethren becomes poor, and has sold some of his possession,   and if his redeeming relative comes to redeem it, then he may redeem what his brother sold.</a:t>
            </a:r>
          </a:p>
          <a:p>
            <a:pPr algn="ctr"/>
            <a:r>
              <a:rPr lang="en-US" sz="7400" dirty="0"/>
              <a:t> </a:t>
            </a:r>
            <a:r>
              <a:rPr lang="en-US" sz="7400" dirty="0" smtClean="0"/>
              <a:t>Jesus </a:t>
            </a:r>
            <a:r>
              <a:rPr lang="en-US" sz="7400" dirty="0"/>
              <a:t>is the Kinsman Redeemer because He's the brother from the tribe of </a:t>
            </a:r>
            <a:r>
              <a:rPr lang="en-US" sz="7400" b="1" dirty="0">
                <a:ln w="10541" cmpd="sng">
                  <a:solidFill>
                    <a:schemeClr val="accent1">
                      <a:shade val="88000"/>
                      <a:satMod val="110000"/>
                    </a:schemeClr>
                  </a:solidFill>
                  <a:prstDash val="solid"/>
                </a:ln>
                <a:solidFill>
                  <a:srgbClr val="89D0E6"/>
                </a:solidFill>
              </a:rPr>
              <a:t>Judah</a:t>
            </a:r>
            <a:r>
              <a:rPr lang="en-US" sz="7400" dirty="0" smtClean="0"/>
              <a:t>.</a:t>
            </a:r>
            <a:endParaRPr lang="en-US" sz="7400" dirty="0"/>
          </a:p>
          <a:p>
            <a:pPr>
              <a:buFont typeface="Arial"/>
              <a:buChar char="•"/>
            </a:pPr>
            <a:r>
              <a:rPr lang="en-US" sz="7200" dirty="0"/>
              <a:t> </a:t>
            </a:r>
            <a:r>
              <a:rPr lang="en-US" sz="7200" b="1" dirty="0" smtClean="0"/>
              <a:t>Jesus</a:t>
            </a:r>
            <a:r>
              <a:rPr lang="en-US" sz="7200" b="1" dirty="0"/>
              <a:t>’ Death Makes It Possible for</a:t>
            </a:r>
            <a:r>
              <a:rPr lang="en-US" sz="7200" b="1" dirty="0">
                <a:ln>
                  <a:solidFill>
                    <a:schemeClr val="tx1">
                      <a:lumMod val="75000"/>
                      <a:lumOff val="25000"/>
                    </a:schemeClr>
                  </a:solidFill>
                </a:ln>
                <a:solidFill>
                  <a:schemeClr val="accent1">
                    <a:lumMod val="40000"/>
                    <a:lumOff val="60000"/>
                  </a:schemeClr>
                </a:solidFill>
              </a:rPr>
              <a:t> </a:t>
            </a:r>
            <a:r>
              <a:rPr lang="en-US"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Israel</a:t>
            </a:r>
            <a:r>
              <a:rPr lang="en-US" sz="7200" b="1" dirty="0">
                <a:ln>
                  <a:solidFill>
                    <a:schemeClr val="tx1">
                      <a:lumMod val="75000"/>
                      <a:lumOff val="25000"/>
                    </a:schemeClr>
                  </a:solidFill>
                </a:ln>
                <a:solidFill>
                  <a:schemeClr val="accent1">
                    <a:lumMod val="40000"/>
                    <a:lumOff val="60000"/>
                  </a:schemeClr>
                </a:solidFill>
              </a:rPr>
              <a:t> </a:t>
            </a:r>
            <a:r>
              <a:rPr lang="en-US" sz="7200" b="1" dirty="0"/>
              <a:t>to be remarried to Jesus during The Wedding Supper of the Lamb</a:t>
            </a:r>
            <a:endParaRPr lang="en-US" sz="7200" dirty="0"/>
          </a:p>
          <a:p>
            <a:r>
              <a:rPr lang="en-US" sz="7200" dirty="0">
                <a:latin typeface="Adobe Naskh Medium"/>
                <a:cs typeface="Adobe Naskh Medium"/>
              </a:rPr>
              <a:t> </a:t>
            </a:r>
            <a:r>
              <a:rPr lang="en-US" sz="9600" b="1" dirty="0" smtClean="0">
                <a:latin typeface="Adobe Naskh Medium"/>
                <a:cs typeface="Adobe Naskh Medium"/>
              </a:rPr>
              <a:t>Romans 7:1-3   “</a:t>
            </a:r>
            <a:r>
              <a:rPr lang="en-US" sz="8000" b="1" dirty="0" smtClean="0">
                <a:latin typeface="Adobe Naskh Medium"/>
                <a:cs typeface="Adobe Naskh Medium"/>
              </a:rPr>
              <a:t>Or</a:t>
            </a:r>
            <a:r>
              <a:rPr lang="en-US" sz="9600" b="1" dirty="0" smtClean="0">
                <a:latin typeface="Adobe Naskh Medium"/>
                <a:cs typeface="Adobe Naskh Medium"/>
              </a:rPr>
              <a:t> </a:t>
            </a:r>
            <a:r>
              <a:rPr lang="en-US" sz="8000" b="1" dirty="0">
                <a:latin typeface="Adobe Naskh Medium"/>
                <a:cs typeface="Adobe Naskh Medium"/>
              </a:rPr>
              <a:t>do you not know, brothers —for I am speaking to those who know the law—that the law is binding on a person only as long as he lives? For a married woman is bound by law to her husband while he lives, but if her husband dies she is released from the law of marriage. Accordingly, she will be called an adulteress if she lives with another man while her husband is alive. But if her husband dies, she is free from that law, and if she marries another man she is not an </a:t>
            </a:r>
            <a:r>
              <a:rPr lang="en-US" sz="8000" b="1" dirty="0" smtClean="0">
                <a:latin typeface="Adobe Naskh Medium"/>
                <a:cs typeface="Adobe Naskh Medium"/>
              </a:rPr>
              <a:t>adulteress”</a:t>
            </a:r>
          </a:p>
          <a:p>
            <a:endParaRPr lang="en-US" sz="8000" b="1" dirty="0">
              <a:latin typeface="Adobe Naskh Medium"/>
              <a:cs typeface="Adobe Naskh Medium"/>
            </a:endParaRPr>
          </a:p>
          <a:p>
            <a:pPr marL="0" indent="0">
              <a:buNone/>
            </a:pPr>
            <a:endParaRPr lang="en-US" sz="8000" dirty="0">
              <a:latin typeface="Adobe Naskh Medium"/>
              <a:cs typeface="Adobe Naskh Medium"/>
            </a:endParaRPr>
          </a:p>
          <a:p>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255497"/>
      </p:ext>
    </p:extLst>
  </p:cSld>
  <p:clrMapOvr>
    <a:masterClrMapping/>
  </p:clrMapOvr>
  <mc:AlternateContent xmlns:mc="http://schemas.openxmlformats.org/markup-compatibility/2006" xmlns:p14="http://schemas.microsoft.com/office/powerpoint/2010/main">
    <mc:Choice Requires="p14">
      <p:transition spd="slow" p14:dur="2000" advTm="61685"/>
    </mc:Choice>
    <mc:Fallback xmlns="">
      <p:transition xmlns:p14="http://schemas.microsoft.com/office/powerpoint/2010/main" spd="slow" advTm="6168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67176"/>
            <a:ext cx="7313613" cy="5985695"/>
          </a:xfrm>
        </p:spPr>
        <p:txBody>
          <a:bodyPr>
            <a:normAutofit/>
          </a:bodyPr>
          <a:lstStyle/>
          <a:p>
            <a:r>
              <a:rPr lang="en-US" dirty="0"/>
              <a:t>Jesus’ death ends the covenant/betrothal/contract with both </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Israel</a:t>
            </a:r>
            <a:r>
              <a:rPr lang="en-US" dirty="0"/>
              <a:t> and</a:t>
            </a:r>
            <a:r>
              <a:rPr lang="en-US" dirty="0">
                <a:ln>
                  <a:solidFill>
                    <a:srgbClr val="FF0000"/>
                  </a:solidFill>
                </a:ln>
              </a:rPr>
              <a:t> </a:t>
            </a:r>
            <a:r>
              <a:rPr lang="en-US" b="1" dirty="0">
                <a:ln w="17780" cmpd="sng">
                  <a:solidFill>
                    <a:srgbClr val="FF0000"/>
                  </a:solidFill>
                  <a:prstDash val="solid"/>
                  <a:miter lim="800000"/>
                </a:ln>
                <a:solidFill>
                  <a:srgbClr val="89D0E6"/>
                </a:solidFill>
                <a:effectLst>
                  <a:outerShdw blurRad="55000" dist="50800" dir="5400000" algn="tl">
                    <a:srgbClr val="000000">
                      <a:alpha val="33000"/>
                    </a:srgbClr>
                  </a:outerShdw>
                </a:effectLst>
              </a:rPr>
              <a:t>Judah</a:t>
            </a:r>
            <a:r>
              <a:rPr lang="en-US" dirty="0"/>
              <a:t>.</a:t>
            </a:r>
          </a:p>
          <a:p>
            <a:r>
              <a:rPr lang="en-US" dirty="0" smtClean="0"/>
              <a:t>Jesus also becomes the final sacrifice necessary to fulfill the redemption of the people and end the need for atonement again and again through the blood of animals.</a:t>
            </a:r>
          </a:p>
          <a:p>
            <a:r>
              <a:rPr lang="en-US" dirty="0" smtClean="0"/>
              <a:t>Moses was the mediator of the Old Covenant and Jesus is the mediator of the New and better Covenant.</a:t>
            </a:r>
          </a:p>
          <a:p>
            <a:r>
              <a:rPr lang="en-US" dirty="0" smtClean="0"/>
              <a:t>Jesus institutes a NEW COVENANT/BETROTHAL/CONTRACT in which HE has also fulfilled all things.</a:t>
            </a:r>
          </a:p>
          <a:p>
            <a:r>
              <a:rPr lang="en-US" dirty="0" smtClean="0"/>
              <a:t>Hebrews 8-10</a:t>
            </a:r>
          </a:p>
          <a:p>
            <a:endParaRPr lang="en-US"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12453222"/>
      </p:ext>
    </p:extLst>
  </p:cSld>
  <p:clrMapOvr>
    <a:masterClrMapping/>
  </p:clrMapOvr>
  <mc:AlternateContent xmlns:mc="http://schemas.openxmlformats.org/markup-compatibility/2006" xmlns:p14="http://schemas.microsoft.com/office/powerpoint/2010/main">
    <mc:Choice Requires="p14">
      <p:transition spd="slow" p14:dur="2000" advTm="242041"/>
    </mc:Choice>
    <mc:Fallback xmlns="">
      <p:transition xmlns:p14="http://schemas.microsoft.com/office/powerpoint/2010/main" spd="slow" advTm="24204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difference between Israel’s Sons and Tribes?</a:t>
            </a:r>
            <a:endParaRPr lang="en-US" dirty="0"/>
          </a:p>
        </p:txBody>
      </p:sp>
      <p:sp>
        <p:nvSpPr>
          <p:cNvPr id="4" name="TextBox 3"/>
          <p:cNvSpPr txBox="1"/>
          <p:nvPr/>
        </p:nvSpPr>
        <p:spPr>
          <a:xfrm>
            <a:off x="236972" y="1752951"/>
            <a:ext cx="5652455" cy="369332"/>
          </a:xfrm>
          <a:prstGeom prst="rect">
            <a:avLst/>
          </a:prstGeom>
          <a:noFill/>
        </p:spPr>
        <p:txBody>
          <a:bodyPr wrap="square" rtlCol="0">
            <a:spAutoFit/>
          </a:bodyPr>
          <a:lstStyle/>
          <a:p>
            <a:r>
              <a:rPr lang="en-US" b="1" dirty="0" smtClean="0"/>
              <a:t>The Sons were the children of Jacob/Israel</a:t>
            </a:r>
            <a:endParaRPr lang="en-US" b="1" dirty="0"/>
          </a:p>
        </p:txBody>
      </p:sp>
      <p:sp>
        <p:nvSpPr>
          <p:cNvPr id="5" name="TextBox 4"/>
          <p:cNvSpPr txBox="1"/>
          <p:nvPr/>
        </p:nvSpPr>
        <p:spPr>
          <a:xfrm>
            <a:off x="3063200" y="5659945"/>
            <a:ext cx="5606949" cy="923330"/>
          </a:xfrm>
          <a:prstGeom prst="rect">
            <a:avLst/>
          </a:prstGeom>
          <a:noFill/>
        </p:spPr>
        <p:txBody>
          <a:bodyPr wrap="none" rtlCol="0">
            <a:spAutoFit/>
          </a:bodyPr>
          <a:lstStyle/>
          <a:p>
            <a:r>
              <a:rPr lang="en-US" b="1" dirty="0" smtClean="0"/>
              <a:t>When Joseph saved the family from Famine in Egypt,</a:t>
            </a:r>
          </a:p>
          <a:p>
            <a:r>
              <a:rPr lang="en-US" b="1" dirty="0" smtClean="0"/>
              <a:t> Jacob adopted Joseph’s Two Sons Ephraim and </a:t>
            </a:r>
            <a:r>
              <a:rPr lang="en-US" b="1" dirty="0" err="1" smtClean="0"/>
              <a:t>Manassah</a:t>
            </a:r>
            <a:endParaRPr lang="en-US" b="1" dirty="0" smtClean="0"/>
          </a:p>
          <a:p>
            <a:r>
              <a:rPr lang="en-US" b="1" dirty="0" smtClean="0"/>
              <a:t>Thereby giving Joseph’s lineage a DOUBLE PORTION.</a:t>
            </a:r>
            <a:endParaRPr lang="en-US" b="1" dirty="0"/>
          </a:p>
        </p:txBody>
      </p:sp>
      <p:pic>
        <p:nvPicPr>
          <p:cNvPr id="7" name="Picture 6" descr="Unknown.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2029" y="2230661"/>
            <a:ext cx="4354646" cy="3429284"/>
          </a:xfrm>
          <a:prstGeom prst="rect">
            <a:avLst/>
          </a:prstGeom>
        </p:spPr>
      </p:pic>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594218194"/>
      </p:ext>
    </p:extLst>
  </p:cSld>
  <p:clrMapOvr>
    <a:masterClrMapping/>
  </p:clrMapOvr>
  <mc:AlternateContent xmlns:mc="http://schemas.openxmlformats.org/markup-compatibility/2006" xmlns:p14="http://schemas.microsoft.com/office/powerpoint/2010/main">
    <mc:Choice Requires="p14">
      <p:transition spd="slow" p14:dur="2000" advTm="147477"/>
    </mc:Choice>
    <mc:Fallback xmlns="">
      <p:transition xmlns:p14="http://schemas.microsoft.com/office/powerpoint/2010/main" spd="slow" advTm="14747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anim calcmode="lin" valueType="num">
                                      <p:cBhvr>
                                        <p:cTn id="12" dur="200" fill="hold"/>
                                        <p:tgtEl>
                                          <p:spTgt spid="5"/>
                                        </p:tgtEl>
                                        <p:attrNameLst>
                                          <p:attrName>ppt_x</p:attrName>
                                        </p:attrNameLst>
                                      </p:cBhvr>
                                      <p:tavLst>
                                        <p:tav tm="0">
                                          <p:val>
                                            <p:strVal val="#ppt_x"/>
                                          </p:val>
                                        </p:tav>
                                        <p:tav tm="100000">
                                          <p:val>
                                            <p:strVal val="#ppt_x"/>
                                          </p:val>
                                        </p:tav>
                                      </p:tavLst>
                                    </p:anim>
                                    <p:anim calcmode="lin" valueType="num">
                                      <p:cBhvr>
                                        <p:cTn id="13" dur="2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400"/>
                                        <p:tgtEl>
                                          <p:spTgt spid="7"/>
                                        </p:tgtEl>
                                      </p:cBhvr>
                                    </p:animEffect>
                                    <p:anim calcmode="lin" valueType="num">
                                      <p:cBhvr>
                                        <p:cTn id="19" dur="400" fill="hold"/>
                                        <p:tgtEl>
                                          <p:spTgt spid="7"/>
                                        </p:tgtEl>
                                        <p:attrNameLst>
                                          <p:attrName>ppt_x</p:attrName>
                                        </p:attrNameLst>
                                      </p:cBhvr>
                                      <p:tavLst>
                                        <p:tav tm="0">
                                          <p:val>
                                            <p:strVal val="#ppt_x"/>
                                          </p:val>
                                        </p:tav>
                                        <p:tav tm="100000">
                                          <p:val>
                                            <p:strVal val="#ppt_x"/>
                                          </p:val>
                                        </p:tav>
                                      </p:tavLst>
                                    </p:anim>
                                    <p:anim calcmode="lin" valueType="num">
                                      <p:cBhvr>
                                        <p:cTn id="20" dur="4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3613" cy="1371600"/>
          </a:xfrm>
        </p:spPr>
        <p:txBody>
          <a:bodyPr/>
          <a:lstStyle/>
          <a:p>
            <a:r>
              <a:rPr lang="en-US" sz="3200" b="1" dirty="0"/>
              <a:t>"</a:t>
            </a:r>
            <a:r>
              <a:rPr lang="en-US" sz="3200" b="1" dirty="0" smtClean="0"/>
              <a:t>Who </a:t>
            </a:r>
            <a:r>
              <a:rPr lang="en-US" sz="3200" b="1" dirty="0"/>
              <a:t>are T</a:t>
            </a:r>
            <a:r>
              <a:rPr lang="en-US" sz="3200" b="1" dirty="0" smtClean="0"/>
              <a:t>he Twelve </a:t>
            </a:r>
            <a:r>
              <a:rPr lang="en-US" sz="3200" b="1" dirty="0"/>
              <a:t>T</a:t>
            </a:r>
            <a:r>
              <a:rPr lang="en-US" sz="3200" b="1" dirty="0" smtClean="0"/>
              <a:t>ribes </a:t>
            </a:r>
            <a:r>
              <a:rPr lang="en-US" sz="3200" b="1" dirty="0"/>
              <a:t>of Israel</a:t>
            </a:r>
            <a:r>
              <a:rPr lang="en-US" sz="3200" b="1" dirty="0" smtClean="0"/>
              <a:t>?”</a:t>
            </a:r>
            <a:r>
              <a:rPr lang="en-US" sz="3200" dirty="0"/>
              <a:t/>
            </a:r>
            <a:br>
              <a:rPr lang="en-US" sz="3200" dirty="0"/>
            </a:br>
            <a:r>
              <a:rPr lang="en-US" sz="3200" dirty="0" smtClean="0"/>
              <a:t>As Priests </a:t>
            </a:r>
            <a:r>
              <a:rPr lang="en-US" sz="2800" b="1" spc="200" dirty="0" smtClean="0">
                <a:ln w="29210">
                  <a:solidFill>
                    <a:schemeClr val="tx1">
                      <a:lumMod val="85000"/>
                      <a:lumOff val="15000"/>
                    </a:schemeClr>
                  </a:solidFill>
                </a:ln>
                <a:solidFill>
                  <a:srgbClr val="FFFFFF">
                    <a:alpha val="50000"/>
                  </a:srgbClr>
                </a:solidFill>
                <a:effectLst>
                  <a:innerShdw blurRad="50800" dist="50800" dir="8100000">
                    <a:srgbClr val="7D7D7D">
                      <a:alpha val="73000"/>
                    </a:srgbClr>
                  </a:innerShdw>
                </a:effectLst>
              </a:rPr>
              <a:t>Levi</a:t>
            </a:r>
            <a:r>
              <a:rPr lang="en-US" sz="2800" dirty="0" smtClean="0"/>
              <a:t> doesn’t take a portion of land </a:t>
            </a:r>
            <a:endParaRPr lang="en-US" sz="3200" dirty="0"/>
          </a:p>
        </p:txBody>
      </p:sp>
      <p:pic>
        <p:nvPicPr>
          <p:cNvPr id="4" name="Content Placeholder 3" descr="12_tr.jpg"/>
          <p:cNvPicPr>
            <a:picLocks noGrp="1" noChangeAspect="1"/>
          </p:cNvPicPr>
          <p:nvPr>
            <p:ph idx="1"/>
          </p:nvPr>
        </p:nvPicPr>
        <p:blipFill rotWithShape="1">
          <a:blip r:embed="rId5">
            <a:extLst>
              <a:ext uri="{28A0092B-C50C-407E-A947-70E740481C1C}">
                <a14:useLocalDpi xmlns:a14="http://schemas.microsoft.com/office/drawing/2010/main" val="0"/>
              </a:ext>
            </a:extLst>
          </a:blip>
          <a:srcRect l="1848" t="1238" r="-1848" b="7853"/>
          <a:stretch/>
        </p:blipFill>
        <p:spPr>
          <a:xfrm>
            <a:off x="621384" y="1167941"/>
            <a:ext cx="7901232" cy="5387124"/>
          </a:xfrm>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609672126"/>
      </p:ext>
    </p:extLst>
  </p:cSld>
  <p:clrMapOvr>
    <a:masterClrMapping/>
  </p:clrMapOvr>
  <mc:AlternateContent xmlns:mc="http://schemas.openxmlformats.org/markup-compatibility/2006" xmlns:p14="http://schemas.microsoft.com/office/powerpoint/2010/main">
    <mc:Choice Requires="p14">
      <p:transition spd="slow" p14:dur="2000" advTm="43124"/>
    </mc:Choice>
    <mc:Fallback xmlns="">
      <p:transition xmlns:p14="http://schemas.microsoft.com/office/powerpoint/2010/main" spd="slow" advTm="431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50" fill="hold">
                                          <p:stCondLst>
                                            <p:cond delay="0"/>
                                          </p:stCondLst>
                                        </p:cTn>
                                        <p:tgtEl>
                                          <p:spTgt spid="4"/>
                                        </p:tgtEl>
                                        <p:attrNameLst>
                                          <p:attrName>r</p:attrName>
                                        </p:attrNameLst>
                                      </p:cBhvr>
                                    </p:animRot>
                                    <p:animRot by="-240000">
                                      <p:cBhvr>
                                        <p:cTn id="11" dur="100" fill="hold">
                                          <p:stCondLst>
                                            <p:cond delay="100"/>
                                          </p:stCondLst>
                                        </p:cTn>
                                        <p:tgtEl>
                                          <p:spTgt spid="4"/>
                                        </p:tgtEl>
                                        <p:attrNameLst>
                                          <p:attrName>r</p:attrName>
                                        </p:attrNameLst>
                                      </p:cBhvr>
                                    </p:animRot>
                                    <p:animRot by="240000">
                                      <p:cBhvr>
                                        <p:cTn id="12" dur="100" fill="hold">
                                          <p:stCondLst>
                                            <p:cond delay="200"/>
                                          </p:stCondLst>
                                        </p:cTn>
                                        <p:tgtEl>
                                          <p:spTgt spid="4"/>
                                        </p:tgtEl>
                                        <p:attrNameLst>
                                          <p:attrName>r</p:attrName>
                                        </p:attrNameLst>
                                      </p:cBhvr>
                                    </p:animRot>
                                    <p:animRot by="-240000">
                                      <p:cBhvr>
                                        <p:cTn id="13" dur="100" fill="hold">
                                          <p:stCondLst>
                                            <p:cond delay="300"/>
                                          </p:stCondLst>
                                        </p:cTn>
                                        <p:tgtEl>
                                          <p:spTgt spid="4"/>
                                        </p:tgtEl>
                                        <p:attrNameLst>
                                          <p:attrName>r</p:attrName>
                                        </p:attrNameLst>
                                      </p:cBhvr>
                                    </p:animRot>
                                    <p:animRot by="120000">
                                      <p:cBhvr>
                                        <p:cTn id="14" dur="100" fill="hold">
                                          <p:stCondLst>
                                            <p:cond delay="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3542" y="193477"/>
            <a:ext cx="566209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1">
                    <a:lumMod val="50000"/>
                  </a:schemeClr>
                </a:solidFill>
                <a:effectLst>
                  <a:outerShdw blurRad="41275" dist="20320" dir="1800000" algn="tl" rotWithShape="0">
                    <a:srgbClr val="000000">
                      <a:alpha val="40000"/>
                    </a:srgbClr>
                  </a:outerShdw>
                </a:effectLst>
              </a:rPr>
              <a:t>400 years of Slavery</a:t>
            </a:r>
          </a:p>
        </p:txBody>
      </p:sp>
      <p:sp>
        <p:nvSpPr>
          <p:cNvPr id="6" name="Rectangle 5"/>
          <p:cNvSpPr/>
          <p:nvPr/>
        </p:nvSpPr>
        <p:spPr>
          <a:xfrm>
            <a:off x="193542" y="1116807"/>
            <a:ext cx="8584401" cy="1231106"/>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accent2">
                    <a:lumMod val="75000"/>
                    <a:lumOff val="25000"/>
                  </a:schemeClr>
                </a:solidFill>
                <a:effectLst>
                  <a:outerShdw blurRad="41275" dist="20320" dir="1800000" algn="tl" rotWithShape="0">
                    <a:srgbClr val="000000">
                      <a:alpha val="40000"/>
                    </a:srgbClr>
                  </a:outerShdw>
                </a:effectLst>
              </a:rPr>
              <a:t>The Exodus </a:t>
            </a:r>
          </a:p>
          <a:p>
            <a:pPr algn="ctr"/>
            <a:r>
              <a:rPr lang="en-US" sz="2000" b="1" dirty="0" smtClean="0">
                <a:ln w="12700">
                  <a:solidFill>
                    <a:schemeClr val="tx2">
                      <a:satMod val="155000"/>
                    </a:schemeClr>
                  </a:solidFill>
                  <a:prstDash val="solid"/>
                </a:ln>
                <a:solidFill>
                  <a:schemeClr val="accent2">
                    <a:lumMod val="75000"/>
                    <a:lumOff val="25000"/>
                  </a:schemeClr>
                </a:solidFill>
                <a:effectLst>
                  <a:outerShdw blurRad="41275" dist="20320" dir="1800000" algn="tl" rotWithShape="0">
                    <a:srgbClr val="000000">
                      <a:alpha val="40000"/>
                    </a:srgbClr>
                  </a:outerShdw>
                </a:effectLst>
              </a:rPr>
              <a:t>Betrothed @ Sinai to Israelites and Foreigners who get equal status under the law</a:t>
            </a:r>
            <a:endParaRPr lang="en-US" sz="2000" b="1" cap="none" spc="0" dirty="0">
              <a:ln w="12700">
                <a:solidFill>
                  <a:schemeClr val="tx2">
                    <a:satMod val="155000"/>
                  </a:schemeClr>
                </a:solidFill>
                <a:prstDash val="solid"/>
              </a:ln>
              <a:solidFill>
                <a:schemeClr val="accent2">
                  <a:lumMod val="75000"/>
                  <a:lumOff val="25000"/>
                </a:schemeClr>
              </a:solidFill>
              <a:effectLst>
                <a:outerShdw blurRad="41275" dist="20320" dir="1800000" algn="tl" rotWithShape="0">
                  <a:srgbClr val="000000">
                    <a:alpha val="40000"/>
                  </a:srgbClr>
                </a:outerShdw>
              </a:effectLst>
            </a:endParaRPr>
          </a:p>
        </p:txBody>
      </p:sp>
      <p:sp>
        <p:nvSpPr>
          <p:cNvPr id="7" name="Rectangle 6"/>
          <p:cNvSpPr/>
          <p:nvPr/>
        </p:nvSpPr>
        <p:spPr>
          <a:xfrm>
            <a:off x="753144" y="2316132"/>
            <a:ext cx="7682098"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Taking the Promised Land</a:t>
            </a:r>
            <a:endParaRPr lang="en-US" sz="5400" b="1" cap="none" spc="0" dirty="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endParaRPr>
          </a:p>
        </p:txBody>
      </p:sp>
      <p:sp>
        <p:nvSpPr>
          <p:cNvPr id="8" name="Rectangle 7"/>
          <p:cNvSpPr/>
          <p:nvPr/>
        </p:nvSpPr>
        <p:spPr>
          <a:xfrm>
            <a:off x="3569257" y="3239462"/>
            <a:ext cx="200548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rPr>
              <a:t>Judges</a:t>
            </a:r>
            <a:endParaRPr lang="en-US" sz="5400" b="1" cap="none" spc="0" dirty="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endParaRPr>
          </a:p>
        </p:txBody>
      </p:sp>
      <p:sp>
        <p:nvSpPr>
          <p:cNvPr id="9" name="Rectangle 8"/>
          <p:cNvSpPr/>
          <p:nvPr/>
        </p:nvSpPr>
        <p:spPr>
          <a:xfrm>
            <a:off x="3678603" y="3923550"/>
            <a:ext cx="2954655"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rPr>
              <a:t>King Saul</a:t>
            </a:r>
            <a:endParaRPr lang="en-US" sz="5400" b="1" cap="none" spc="0" dirty="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endParaRPr>
          </a:p>
        </p:txBody>
      </p:sp>
      <p:sp>
        <p:nvSpPr>
          <p:cNvPr id="10" name="Rectangle 9"/>
          <p:cNvSpPr/>
          <p:nvPr/>
        </p:nvSpPr>
        <p:spPr>
          <a:xfrm>
            <a:off x="4121415" y="4821186"/>
            <a:ext cx="3420265"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89D0E6"/>
                </a:solidFill>
                <a:effectLst>
                  <a:outerShdw blurRad="41275" dist="20320" dir="1800000" algn="tl" rotWithShape="0">
                    <a:srgbClr val="000000">
                      <a:alpha val="40000"/>
                    </a:srgbClr>
                  </a:outerShdw>
                </a:effectLst>
              </a:rPr>
              <a:t>King David</a:t>
            </a:r>
            <a:endParaRPr lang="en-US" sz="5400" b="1" cap="none" spc="0" dirty="0">
              <a:ln w="12700">
                <a:solidFill>
                  <a:schemeClr val="tx2">
                    <a:satMod val="155000"/>
                  </a:schemeClr>
                </a:solidFill>
                <a:prstDash val="solid"/>
              </a:ln>
              <a:solidFill>
                <a:srgbClr val="89D0E6"/>
              </a:solidFill>
              <a:effectLst>
                <a:outerShdw blurRad="41275" dist="20320" dir="1800000" algn="tl" rotWithShape="0">
                  <a:srgbClr val="000000">
                    <a:alpha val="40000"/>
                  </a:srgbClr>
                </a:outerShdw>
              </a:effectLst>
            </a:endParaRPr>
          </a:p>
        </p:txBody>
      </p:sp>
      <p:sp>
        <p:nvSpPr>
          <p:cNvPr id="12" name="Rectangle 11"/>
          <p:cNvSpPr/>
          <p:nvPr/>
        </p:nvSpPr>
        <p:spPr>
          <a:xfrm>
            <a:off x="4151385" y="5744516"/>
            <a:ext cx="4283857"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King Solomon</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05175395"/>
      </p:ext>
    </p:extLst>
  </p:cSld>
  <p:clrMapOvr>
    <a:masterClrMapping/>
  </p:clrMapOvr>
  <mc:AlternateContent xmlns:mc="http://schemas.openxmlformats.org/markup-compatibility/2006" xmlns:p14="http://schemas.microsoft.com/office/powerpoint/2010/main">
    <mc:Choice Requires="p14">
      <p:transition spd="slow" p14:dur="2000" advTm="464271"/>
    </mc:Choice>
    <mc:Fallback xmlns="">
      <p:transition xmlns:p14="http://schemas.microsoft.com/office/powerpoint/2010/main" spd="slow" advTm="4642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strVal val="#ppt_w*0.7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145">
                                          <p:stCondLst>
                                            <p:cond delay="0"/>
                                          </p:stCondLst>
                                        </p:cTn>
                                        <p:tgtEl>
                                          <p:spTgt spid="6"/>
                                        </p:tgtEl>
                                      </p:cBhvr>
                                    </p:animEffect>
                                    <p:anim calcmode="lin" valueType="num">
                                      <p:cBhvr>
                                        <p:cTn id="19"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24" dur="7">
                                          <p:stCondLst>
                                            <p:cond delay="162"/>
                                          </p:stCondLst>
                                        </p:cTn>
                                        <p:tgtEl>
                                          <p:spTgt spid="6"/>
                                        </p:tgtEl>
                                      </p:cBhvr>
                                      <p:to x="100000" y="60000"/>
                                    </p:animScale>
                                    <p:animScale>
                                      <p:cBhvr>
                                        <p:cTn id="25" dur="41" decel="50000">
                                          <p:stCondLst>
                                            <p:cond delay="169"/>
                                          </p:stCondLst>
                                        </p:cTn>
                                        <p:tgtEl>
                                          <p:spTgt spid="6"/>
                                        </p:tgtEl>
                                      </p:cBhvr>
                                      <p:to x="100000" y="100000"/>
                                    </p:animScale>
                                    <p:animScale>
                                      <p:cBhvr>
                                        <p:cTn id="26" dur="7">
                                          <p:stCondLst>
                                            <p:cond delay="328"/>
                                          </p:stCondLst>
                                        </p:cTn>
                                        <p:tgtEl>
                                          <p:spTgt spid="6"/>
                                        </p:tgtEl>
                                      </p:cBhvr>
                                      <p:to x="100000" y="80000"/>
                                    </p:animScale>
                                    <p:animScale>
                                      <p:cBhvr>
                                        <p:cTn id="27" dur="41" decel="50000">
                                          <p:stCondLst>
                                            <p:cond delay="335"/>
                                          </p:stCondLst>
                                        </p:cTn>
                                        <p:tgtEl>
                                          <p:spTgt spid="6"/>
                                        </p:tgtEl>
                                      </p:cBhvr>
                                      <p:to x="100000" y="100000"/>
                                    </p:animScale>
                                    <p:animScale>
                                      <p:cBhvr>
                                        <p:cTn id="28" dur="7">
                                          <p:stCondLst>
                                            <p:cond delay="410"/>
                                          </p:stCondLst>
                                        </p:cTn>
                                        <p:tgtEl>
                                          <p:spTgt spid="6"/>
                                        </p:tgtEl>
                                      </p:cBhvr>
                                      <p:to x="100000" y="90000"/>
                                    </p:animScale>
                                    <p:animScale>
                                      <p:cBhvr>
                                        <p:cTn id="29" dur="41" decel="50000">
                                          <p:stCondLst>
                                            <p:cond delay="417"/>
                                          </p:stCondLst>
                                        </p:cTn>
                                        <p:tgtEl>
                                          <p:spTgt spid="6"/>
                                        </p:tgtEl>
                                      </p:cBhvr>
                                      <p:to x="100000" y="100000"/>
                                    </p:animScale>
                                    <p:animScale>
                                      <p:cBhvr>
                                        <p:cTn id="30" dur="7">
                                          <p:stCondLst>
                                            <p:cond delay="452"/>
                                          </p:stCondLst>
                                        </p:cTn>
                                        <p:tgtEl>
                                          <p:spTgt spid="6"/>
                                        </p:tgtEl>
                                      </p:cBhvr>
                                      <p:to x="100000" y="95000"/>
                                    </p:animScale>
                                    <p:animScale>
                                      <p:cBhvr>
                                        <p:cTn id="31" dur="41" decel="50000">
                                          <p:stCondLst>
                                            <p:cond delay="459"/>
                                          </p:stCondLst>
                                        </p:cTn>
                                        <p:tgtEl>
                                          <p:spTgt spid="6"/>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7"/>
                                        </p:tgtEl>
                                        <p:attrNameLst>
                                          <p:attrName>ppt_y</p:attrName>
                                        </p:attrNameLst>
                                      </p:cBhvr>
                                      <p:tavLst>
                                        <p:tav tm="0">
                                          <p:val>
                                            <p:strVal val="#ppt_y"/>
                                          </p:val>
                                        </p:tav>
                                        <p:tav tm="100000">
                                          <p:val>
                                            <p:strVal val="#ppt_y"/>
                                          </p:val>
                                        </p:tav>
                                      </p:tavLst>
                                    </p:anim>
                                    <p:anim calcmode="lin" valueType="num">
                                      <p:cBhvr>
                                        <p:cTn id="3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6" presetClass="entr" presetSubtype="0" fill="hold" grpId="0" nodeType="clickEffect">
                                  <p:stCondLst>
                                    <p:cond delay="0"/>
                                  </p:stCondLst>
                                  <p:iterate type="lt">
                                    <p:tmPct val="10000"/>
                                  </p:iterate>
                                  <p:childTnLst>
                                    <p:set>
                                      <p:cBhvr>
                                        <p:cTn id="44" dur="1" fill="hold">
                                          <p:stCondLst>
                                            <p:cond delay="0"/>
                                          </p:stCondLst>
                                        </p:cTn>
                                        <p:tgtEl>
                                          <p:spTgt spid="8"/>
                                        </p:tgtEl>
                                        <p:attrNameLst>
                                          <p:attrName>style.visibility</p:attrName>
                                        </p:attrNameLst>
                                      </p:cBhvr>
                                      <p:to>
                                        <p:strVal val="visible"/>
                                      </p:to>
                                    </p:set>
                                    <p:anim by="(-#ppt_w*2)" calcmode="lin" valueType="num">
                                      <p:cBhvr rctx="PPT">
                                        <p:cTn id="45" dur="150" autoRev="1" fill="hold">
                                          <p:stCondLst>
                                            <p:cond delay="0"/>
                                          </p:stCondLst>
                                        </p:cTn>
                                        <p:tgtEl>
                                          <p:spTgt spid="8"/>
                                        </p:tgtEl>
                                        <p:attrNameLst>
                                          <p:attrName>ppt_w</p:attrName>
                                        </p:attrNameLst>
                                      </p:cBhvr>
                                    </p:anim>
                                    <p:anim by="(#ppt_w*0.50)" calcmode="lin" valueType="num">
                                      <p:cBhvr>
                                        <p:cTn id="46" dur="150" decel="50000" autoRev="1" fill="hold">
                                          <p:stCondLst>
                                            <p:cond delay="0"/>
                                          </p:stCondLst>
                                        </p:cTn>
                                        <p:tgtEl>
                                          <p:spTgt spid="8"/>
                                        </p:tgtEl>
                                        <p:attrNameLst>
                                          <p:attrName>ppt_x</p:attrName>
                                        </p:attrNameLst>
                                      </p:cBhvr>
                                    </p:anim>
                                    <p:anim from="(-#ppt_h/2)" to="(#ppt_y)" calcmode="lin" valueType="num">
                                      <p:cBhvr>
                                        <p:cTn id="47" dur="300" fill="hold">
                                          <p:stCondLst>
                                            <p:cond delay="0"/>
                                          </p:stCondLst>
                                        </p:cTn>
                                        <p:tgtEl>
                                          <p:spTgt spid="8"/>
                                        </p:tgtEl>
                                        <p:attrNameLst>
                                          <p:attrName>ppt_y</p:attrName>
                                        </p:attrNameLst>
                                      </p:cBhvr>
                                    </p:anim>
                                    <p:animRot by="21600000">
                                      <p:cBhvr>
                                        <p:cTn id="48" dur="300" fill="hold">
                                          <p:stCondLst>
                                            <p:cond delay="0"/>
                                          </p:stCondLst>
                                        </p:cTn>
                                        <p:tgtEl>
                                          <p:spTgt spid="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anim calcmode="lin" valueType="num">
                                      <p:cBhvr>
                                        <p:cTn id="54" dur="500" fill="hold"/>
                                        <p:tgtEl>
                                          <p:spTgt spid="9"/>
                                        </p:tgtEl>
                                        <p:attrNameLst>
                                          <p:attrName>ppt_x</p:attrName>
                                        </p:attrNameLst>
                                      </p:cBhvr>
                                      <p:tavLst>
                                        <p:tav tm="0">
                                          <p:val>
                                            <p:strVal val="#ppt_x"/>
                                          </p:val>
                                        </p:tav>
                                        <p:tav tm="100000">
                                          <p:val>
                                            <p:strVal val="#ppt_x"/>
                                          </p:val>
                                        </p:tav>
                                      </p:tavLst>
                                    </p:anim>
                                    <p:anim calcmode="lin" valueType="num">
                                      <p:cBhvr>
                                        <p:cTn id="5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400"/>
                                        <p:tgtEl>
                                          <p:spTgt spid="12"/>
                                        </p:tgtEl>
                                      </p:cBhvr>
                                    </p:animEffect>
                                    <p:anim calcmode="lin" valueType="num">
                                      <p:cBhvr>
                                        <p:cTn id="67" dur="400" fill="hold"/>
                                        <p:tgtEl>
                                          <p:spTgt spid="12"/>
                                        </p:tgtEl>
                                        <p:attrNameLst>
                                          <p:attrName>ppt_x</p:attrName>
                                        </p:attrNameLst>
                                      </p:cBhvr>
                                      <p:tavLst>
                                        <p:tav tm="0">
                                          <p:val>
                                            <p:strVal val="#ppt_x"/>
                                          </p:val>
                                        </p:tav>
                                        <p:tav tm="100000">
                                          <p:val>
                                            <p:strVal val="#ppt_x"/>
                                          </p:val>
                                        </p:tav>
                                      </p:tavLst>
                                    </p:anim>
                                    <p:anim calcmode="lin" valueType="num">
                                      <p:cBhvr>
                                        <p:cTn id="68" dur="360" decel="100000" fill="hold"/>
                                        <p:tgtEl>
                                          <p:spTgt spid="12"/>
                                        </p:tgtEl>
                                        <p:attrNameLst>
                                          <p:attrName>ppt_y</p:attrName>
                                        </p:attrNameLst>
                                      </p:cBhvr>
                                      <p:tavLst>
                                        <p:tav tm="0">
                                          <p:val>
                                            <p:strVal val="#ppt_y+1"/>
                                          </p:val>
                                        </p:tav>
                                        <p:tav tm="100000">
                                          <p:val>
                                            <p:strVal val="#ppt_y-.03"/>
                                          </p:val>
                                        </p:tav>
                                      </p:tavLst>
                                    </p:anim>
                                    <p:anim calcmode="lin" valueType="num">
                                      <p:cBhvr>
                                        <p:cTn id="69" dur="40" accel="100000" fill="hold">
                                          <p:stCondLst>
                                            <p:cond delay="36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P spid="8" grpId="0"/>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224" y="357246"/>
            <a:ext cx="5503553" cy="664702"/>
          </a:xfrm>
        </p:spPr>
        <p:txBody>
          <a:bodyPr/>
          <a:lstStyle/>
          <a:p>
            <a:r>
              <a:rPr lang="en-US" sz="3200" b="1" spc="50" dirty="0" smtClean="0">
                <a:ln w="13500">
                  <a:solidFill>
                    <a:schemeClr val="accent1">
                      <a:shade val="2500"/>
                      <a:alpha val="6500"/>
                    </a:schemeClr>
                  </a:solidFill>
                  <a:prstDash val="solid"/>
                </a:ln>
                <a:solidFill>
                  <a:srgbClr val="000000">
                    <a:alpha val="95000"/>
                  </a:srgbClr>
                </a:solidFill>
                <a:effectLst>
                  <a:innerShdw blurRad="50900" dist="38500" dir="13500000">
                    <a:srgbClr val="000000">
                      <a:alpha val="60000"/>
                    </a:srgbClr>
                  </a:innerShdw>
                </a:effectLst>
              </a:rPr>
              <a:t>Kingdoms Divided because of Solomon’s Sin</a:t>
            </a:r>
            <a:endParaRPr lang="en-US" sz="3200" b="1" spc="50" dirty="0">
              <a:ln w="13500">
                <a:solidFill>
                  <a:schemeClr val="accent1">
                    <a:shade val="2500"/>
                    <a:alpha val="6500"/>
                  </a:schemeClr>
                </a:solidFill>
                <a:prstDash val="solid"/>
              </a:ln>
              <a:solidFill>
                <a:srgbClr val="000000">
                  <a:alpha val="95000"/>
                </a:srgbClr>
              </a:solidFill>
              <a:effectLst>
                <a:innerShdw blurRad="50900" dist="38500" dir="13500000">
                  <a:srgbClr val="000000">
                    <a:alpha val="60000"/>
                  </a:srgbClr>
                </a:innerShdw>
              </a:effectLst>
            </a:endParaRPr>
          </a:p>
        </p:txBody>
      </p:sp>
      <p:pic>
        <p:nvPicPr>
          <p:cNvPr id="4" name="Content Placeholder 3" descr="maps-divided-kingdom"/>
          <p:cNvPicPr>
            <a:picLocks noGrp="1"/>
          </p:cNvPicPr>
          <p:nvPr>
            <p:ph idx="1"/>
          </p:nvPr>
        </p:nvPicPr>
        <p:blipFill rotWithShape="1">
          <a:blip r:embed="rId5">
            <a:extLst>
              <a:ext uri="{28A0092B-C50C-407E-A947-70E740481C1C}">
                <a14:useLocalDpi xmlns:a14="http://schemas.microsoft.com/office/drawing/2010/main" val="0"/>
              </a:ext>
            </a:extLst>
          </a:blip>
          <a:srcRect l="-45419" r="-43635"/>
          <a:stretch/>
        </p:blipFill>
        <p:spPr bwMode="auto">
          <a:xfrm>
            <a:off x="914400" y="1167940"/>
            <a:ext cx="7313613" cy="5241133"/>
          </a:xfrm>
          <a:prstGeom prst="rect">
            <a:avLst/>
          </a:prstGeom>
          <a:noFill/>
          <a:ln>
            <a:noFill/>
          </a:ln>
        </p:spPr>
      </p:pic>
      <p:sp>
        <p:nvSpPr>
          <p:cNvPr id="8" name="TextBox 7"/>
          <p:cNvSpPr txBox="1"/>
          <p:nvPr/>
        </p:nvSpPr>
        <p:spPr>
          <a:xfrm>
            <a:off x="6613023" y="1167940"/>
            <a:ext cx="1956170" cy="1569660"/>
          </a:xfrm>
          <a:prstGeom prst="rect">
            <a:avLst/>
          </a:prstGeom>
          <a:noFill/>
        </p:spPr>
        <p:txBody>
          <a:bodyPr wrap="square" rtlCol="0">
            <a:spAutoFit/>
          </a:bodyPr>
          <a:lstStyle/>
          <a:p>
            <a:r>
              <a:rPr lang="en-US" sz="6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J</a:t>
            </a:r>
            <a:r>
              <a:rPr lang="en-US" sz="3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eroboam</a:t>
            </a:r>
          </a:p>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Solomon’s Servant</a:t>
            </a:r>
            <a:endParaRPr lang="en-US" b="1" dirty="0">
              <a:ln w="18000">
                <a:solidFill>
                  <a:schemeClr val="accent2">
                    <a:satMod val="140000"/>
                  </a:schemeClr>
                </a:solidFill>
                <a:prstDash val="solid"/>
                <a:miter lim="800000"/>
              </a:ln>
              <a:effectLst>
                <a:outerShdw blurRad="25500" dist="23000" dir="7020000" algn="tl">
                  <a:srgbClr val="000000">
                    <a:alpha val="50000"/>
                  </a:srgbClr>
                </a:outerShdw>
              </a:effectLst>
            </a:endParaRPr>
          </a:p>
          <a:p>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TextBox 8"/>
          <p:cNvSpPr txBox="1"/>
          <p:nvPr/>
        </p:nvSpPr>
        <p:spPr>
          <a:xfrm>
            <a:off x="204376" y="3854203"/>
            <a:ext cx="2613093" cy="2400657"/>
          </a:xfrm>
          <a:prstGeom prst="rect">
            <a:avLst/>
          </a:prstGeom>
          <a:noFill/>
        </p:spPr>
        <p:txBody>
          <a:bodyPr wrap="square" rtlCol="0">
            <a:spAutoFit/>
          </a:bodyPr>
          <a:lstStyle/>
          <a:p>
            <a:r>
              <a:rPr lang="en-US" sz="6000" b="1" dirty="0" err="1" smtClean="0">
                <a:ln w="17780" cmpd="sng">
                  <a:solidFill>
                    <a:srgbClr val="FFFFFF"/>
                  </a:solidFill>
                  <a:prstDash val="solid"/>
                  <a:miter lim="800000"/>
                </a:ln>
                <a:solidFill>
                  <a:srgbClr val="89D0E6"/>
                </a:solidFill>
                <a:effectLst>
                  <a:outerShdw blurRad="50800" algn="tl" rotWithShape="0">
                    <a:srgbClr val="000000"/>
                  </a:outerShdw>
                </a:effectLst>
              </a:rPr>
              <a:t>R</a:t>
            </a:r>
            <a:r>
              <a:rPr lang="en-US" sz="3600" b="1" spc="50" dirty="0" err="1" smtClean="0">
                <a:ln w="13500">
                  <a:solidFill>
                    <a:schemeClr val="accent1">
                      <a:shade val="2500"/>
                      <a:alpha val="6500"/>
                    </a:schemeClr>
                  </a:solidFill>
                  <a:prstDash val="solid"/>
                </a:ln>
                <a:solidFill>
                  <a:srgbClr val="89D0E6">
                    <a:alpha val="95000"/>
                  </a:srgbClr>
                </a:solidFill>
                <a:effectLst>
                  <a:innerShdw blurRad="50900" dist="38500" dir="13500000">
                    <a:srgbClr val="000000">
                      <a:alpha val="60000"/>
                    </a:srgbClr>
                  </a:innerShdw>
                </a:effectLst>
              </a:rPr>
              <a:t>ehoboam</a:t>
            </a:r>
            <a:endParaRPr lang="en-US" sz="3600" b="1" spc="50" dirty="0" smtClean="0">
              <a:ln w="13500">
                <a:solidFill>
                  <a:schemeClr val="accent1">
                    <a:shade val="2500"/>
                    <a:alpha val="6500"/>
                  </a:schemeClr>
                </a:solidFill>
                <a:prstDash val="solid"/>
              </a:ln>
              <a:solidFill>
                <a:srgbClr val="89D0E6">
                  <a:alpha val="95000"/>
                </a:srgbClr>
              </a:solidFill>
              <a:effectLst>
                <a:innerShdw blurRad="50900" dist="38500" dir="13500000">
                  <a:srgbClr val="000000">
                    <a:alpha val="60000"/>
                  </a:srgbClr>
                </a:innerShdw>
              </a:effectLst>
            </a:endParaRPr>
          </a:p>
          <a:p>
            <a:r>
              <a:rPr lang="en-US" dirty="0" smtClean="0"/>
              <a:t>Solomon’s son who listened to younger counsel and increased taxes causing the split prophesied by </a:t>
            </a:r>
            <a:r>
              <a:rPr lang="en-US" dirty="0" err="1" smtClean="0"/>
              <a:t>Ahijah</a:t>
            </a:r>
            <a:endParaRPr lang="en-US" dirty="0"/>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968851350"/>
      </p:ext>
    </p:extLst>
  </p:cSld>
  <p:clrMapOvr>
    <a:masterClrMapping/>
  </p:clrMapOvr>
  <mc:AlternateContent xmlns:mc="http://schemas.openxmlformats.org/markup-compatibility/2006" xmlns:p14="http://schemas.microsoft.com/office/powerpoint/2010/main">
    <mc:Choice Requires="p14">
      <p:transition spd="slow" p14:dur="2000" advTm="120384"/>
    </mc:Choice>
    <mc:Fallback xmlns="">
      <p:transition xmlns:p14="http://schemas.microsoft.com/office/powerpoint/2010/main" spd="slow" advTm="1203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8">
                                            <p:txEl>
                                              <p:pRg st="0" end="0"/>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430632" y="201938"/>
            <a:ext cx="5693330" cy="4250835"/>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96222" y="690192"/>
            <a:ext cx="4572000" cy="3139321"/>
          </a:xfrm>
          <a:prstGeom prst="rect">
            <a:avLst/>
          </a:prstGeom>
        </p:spPr>
        <p:txBody>
          <a:bodyPr>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HOUSE OF JACOB</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b="1" u="sng" dirty="0">
                <a:solidFill>
                  <a:schemeClr val="bg1">
                    <a:lumMod val="95000"/>
                  </a:schemeClr>
                </a:solidFill>
              </a:rPr>
              <a:t>BOTH </a:t>
            </a:r>
            <a:r>
              <a:rPr lang="en-US" b="1" u="sng" dirty="0" smtClean="0">
                <a:solidFill>
                  <a:schemeClr val="bg1">
                    <a:lumMod val="95000"/>
                  </a:schemeClr>
                </a:solidFill>
              </a:rPr>
              <a:t>KINGDOMS</a:t>
            </a:r>
            <a:endParaRPr lang="en-US" b="1" u="sng" dirty="0">
              <a:solidFill>
                <a:schemeClr val="bg1">
                  <a:lumMod val="95000"/>
                </a:schemeClr>
              </a:solidFill>
            </a:endParaRPr>
          </a:p>
          <a:p>
            <a:r>
              <a:rPr lang="en-US" dirty="0" smtClean="0">
                <a:solidFill>
                  <a:schemeClr val="bg1">
                    <a:lumMod val="95000"/>
                  </a:schemeClr>
                </a:solidFill>
              </a:rPr>
              <a:t>-House </a:t>
            </a:r>
            <a:r>
              <a:rPr lang="en-US" dirty="0">
                <a:solidFill>
                  <a:schemeClr val="bg1">
                    <a:lumMod val="95000"/>
                  </a:schemeClr>
                </a:solidFill>
              </a:rPr>
              <a:t>of </a:t>
            </a:r>
            <a:r>
              <a:rPr lang="en-US" dirty="0" smtClean="0">
                <a:solidFill>
                  <a:schemeClr val="bg1">
                    <a:lumMod val="95000"/>
                  </a:schemeClr>
                </a:solidFill>
              </a:rPr>
              <a:t>Israel </a:t>
            </a:r>
            <a:r>
              <a:rPr lang="en-US" dirty="0">
                <a:solidFill>
                  <a:schemeClr val="bg1">
                    <a:lumMod val="95000"/>
                  </a:schemeClr>
                </a:solidFill>
              </a:rPr>
              <a:t>(northern kingdom-Jeroboam </a:t>
            </a:r>
            <a:r>
              <a:rPr lang="en-US" dirty="0" smtClean="0">
                <a:solidFill>
                  <a:schemeClr val="bg1">
                    <a:lumMod val="95000"/>
                  </a:schemeClr>
                </a:solidFill>
              </a:rPr>
              <a:t>				lead </a:t>
            </a:r>
            <a:r>
              <a:rPr lang="en-US" dirty="0">
                <a:solidFill>
                  <a:schemeClr val="bg1">
                    <a:lumMod val="95000"/>
                  </a:schemeClr>
                </a:solidFill>
              </a:rPr>
              <a:t>) </a:t>
            </a:r>
          </a:p>
          <a:p>
            <a:r>
              <a:rPr lang="en-US" dirty="0" smtClean="0">
                <a:solidFill>
                  <a:schemeClr val="bg1">
                    <a:lumMod val="95000"/>
                  </a:schemeClr>
                </a:solidFill>
              </a:rPr>
              <a:t>-Judah </a:t>
            </a:r>
            <a:r>
              <a:rPr lang="en-US" dirty="0">
                <a:solidFill>
                  <a:schemeClr val="bg1">
                    <a:lumMod val="95000"/>
                  </a:schemeClr>
                </a:solidFill>
              </a:rPr>
              <a:t>&amp; Present Day Jews (southern kingdom</a:t>
            </a:r>
            <a:r>
              <a:rPr lang="en-US" dirty="0" smtClean="0">
                <a:solidFill>
                  <a:schemeClr val="bg1">
                    <a:lumMod val="95000"/>
                  </a:schemeClr>
                </a:solidFill>
              </a:rPr>
              <a:t>-						</a:t>
            </a:r>
            <a:r>
              <a:rPr lang="en-US" dirty="0" err="1" smtClean="0">
                <a:solidFill>
                  <a:schemeClr val="bg1">
                    <a:lumMod val="95000"/>
                  </a:schemeClr>
                </a:solidFill>
              </a:rPr>
              <a:t>Rehoboam</a:t>
            </a:r>
            <a:r>
              <a:rPr lang="en-US" dirty="0" smtClean="0">
                <a:solidFill>
                  <a:schemeClr val="bg1">
                    <a:lumMod val="95000"/>
                  </a:schemeClr>
                </a:solidFill>
              </a:rPr>
              <a:t> </a:t>
            </a:r>
            <a:r>
              <a:rPr lang="en-US" dirty="0">
                <a:solidFill>
                  <a:schemeClr val="bg1">
                    <a:lumMod val="95000"/>
                  </a:schemeClr>
                </a:solidFill>
              </a:rPr>
              <a:t>lead</a:t>
            </a:r>
            <a:r>
              <a:rPr lang="en-US" dirty="0" smtClean="0">
                <a:solidFill>
                  <a:schemeClr val="bg1">
                    <a:lumMod val="95000"/>
                  </a:schemeClr>
                </a:solidFill>
              </a:rPr>
              <a:t>)</a:t>
            </a:r>
          </a:p>
          <a:p>
            <a:endParaRPr lang="en-US" dirty="0">
              <a:solidFill>
                <a:schemeClr val="bg1">
                  <a:lumMod val="95000"/>
                </a:schemeClr>
              </a:solidFill>
            </a:endParaRPr>
          </a:p>
          <a:p>
            <a:pPr algn="ctr"/>
            <a:r>
              <a:rPr lang="en-US" dirty="0">
                <a:solidFill>
                  <a:schemeClr val="bg1">
                    <a:lumMod val="95000"/>
                  </a:schemeClr>
                </a:solidFill>
              </a:rPr>
              <a:t>Because Jacob was the Father of ALL before the split.</a:t>
            </a:r>
          </a:p>
        </p:txBody>
      </p:sp>
      <p:sp>
        <p:nvSpPr>
          <p:cNvPr id="7" name="Up Arrow Callout 6"/>
          <p:cNvSpPr/>
          <p:nvPr/>
        </p:nvSpPr>
        <p:spPr>
          <a:xfrm>
            <a:off x="160581" y="3591417"/>
            <a:ext cx="3970733" cy="3138839"/>
          </a:xfrm>
          <a:prstGeom prst="upArrowCallou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2769" y="4861552"/>
            <a:ext cx="3941537" cy="1815882"/>
          </a:xfrm>
          <a:prstGeom prst="rect">
            <a:avLst/>
          </a:prstGeom>
        </p:spPr>
        <p:txBody>
          <a:bodyPr wrap="square">
            <a:spAutoFit/>
          </a:bodyPr>
          <a:lstStyle/>
          <a:p>
            <a:pPr algn="ctr"/>
            <a:r>
              <a:rPr lang="en-US" sz="3200" b="1" dirty="0">
                <a:solidFill>
                  <a:srgbClr val="F2F2F2"/>
                </a:solidFill>
              </a:rPr>
              <a:t>House of </a:t>
            </a:r>
            <a:r>
              <a:rPr lang="en-US" sz="3200" b="1" dirty="0" smtClean="0">
                <a:solidFill>
                  <a:srgbClr val="F2F2F2"/>
                </a:solidFill>
              </a:rPr>
              <a:t>Israel</a:t>
            </a:r>
          </a:p>
          <a:p>
            <a:pPr algn="ctr"/>
            <a:endParaRPr lang="en-US" sz="1600" dirty="0">
              <a:solidFill>
                <a:srgbClr val="F2F2F2"/>
              </a:solidFill>
            </a:endParaRPr>
          </a:p>
          <a:p>
            <a:pPr algn="ctr"/>
            <a:r>
              <a:rPr lang="en-US" sz="1600" dirty="0" smtClean="0">
                <a:solidFill>
                  <a:srgbClr val="F2F2F2"/>
                </a:solidFill>
              </a:rPr>
              <a:t> Called </a:t>
            </a:r>
            <a:r>
              <a:rPr lang="en-US" sz="1600" dirty="0">
                <a:solidFill>
                  <a:srgbClr val="F2F2F2"/>
                </a:solidFill>
              </a:rPr>
              <a:t>by other </a:t>
            </a:r>
            <a:r>
              <a:rPr lang="en-US" sz="1600" dirty="0" smtClean="0">
                <a:solidFill>
                  <a:srgbClr val="F2F2F2"/>
                </a:solidFill>
              </a:rPr>
              <a:t>names</a:t>
            </a:r>
          </a:p>
          <a:p>
            <a:pPr algn="ctr"/>
            <a:r>
              <a:rPr lang="en-US" sz="1600" dirty="0" smtClean="0">
                <a:solidFill>
                  <a:srgbClr val="F2F2F2"/>
                </a:solidFill>
              </a:rPr>
              <a:t>Joseph</a:t>
            </a:r>
            <a:r>
              <a:rPr lang="en-US" sz="1600" dirty="0">
                <a:solidFill>
                  <a:srgbClr val="F2F2F2"/>
                </a:solidFill>
              </a:rPr>
              <a:t>, Ephraim, Isaac, Samaria </a:t>
            </a:r>
            <a:r>
              <a:rPr lang="en-US" sz="1600" dirty="0" err="1">
                <a:solidFill>
                  <a:srgbClr val="F2F2F2"/>
                </a:solidFill>
              </a:rPr>
              <a:t>etc</a:t>
            </a:r>
            <a:r>
              <a:rPr lang="en-US" sz="1600" dirty="0">
                <a:solidFill>
                  <a:srgbClr val="F2F2F2"/>
                </a:solidFill>
              </a:rPr>
              <a:t> it refers to 10 tribes of the Northern Kingdom and </a:t>
            </a:r>
            <a:r>
              <a:rPr lang="en-US" sz="1600" dirty="0" smtClean="0">
                <a:solidFill>
                  <a:srgbClr val="F2F2F2"/>
                </a:solidFill>
              </a:rPr>
              <a:t>Foreigners and Companions of Israel</a:t>
            </a:r>
            <a:endParaRPr lang="en-US" sz="1600" dirty="0">
              <a:solidFill>
                <a:srgbClr val="F2F2F2"/>
              </a:solidFill>
            </a:endParaRPr>
          </a:p>
        </p:txBody>
      </p:sp>
      <p:sp>
        <p:nvSpPr>
          <p:cNvPr id="9" name="6-Point Star 8"/>
          <p:cNvSpPr/>
          <p:nvPr/>
        </p:nvSpPr>
        <p:spPr>
          <a:xfrm>
            <a:off x="5313775" y="3080443"/>
            <a:ext cx="3707963" cy="3649813"/>
          </a:xfrm>
          <a:prstGeom prst="star6">
            <a:avLst/>
          </a:prstGeom>
          <a:solidFill>
            <a:srgbClr val="89D0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70022" y="3876667"/>
            <a:ext cx="3307879" cy="1969770"/>
          </a:xfrm>
          <a:prstGeom prst="rect">
            <a:avLst/>
          </a:prstGeom>
        </p:spPr>
        <p:txBody>
          <a:bodyPr wrap="square">
            <a:spAutoFit/>
          </a:bodyPr>
          <a:lstStyle/>
          <a:p>
            <a:pPr algn="ctr"/>
            <a:r>
              <a:rPr lang="en-US" sz="3200" b="1" dirty="0"/>
              <a:t>House of </a:t>
            </a:r>
            <a:r>
              <a:rPr lang="en-US" sz="3200" b="1" dirty="0" smtClean="0"/>
              <a:t>Judah</a:t>
            </a:r>
          </a:p>
          <a:p>
            <a:pPr algn="ctr"/>
            <a:endParaRPr lang="en-US" dirty="0"/>
          </a:p>
          <a:p>
            <a:pPr algn="ctr"/>
            <a:r>
              <a:rPr lang="en-US" dirty="0" smtClean="0"/>
              <a:t>Tribes </a:t>
            </a:r>
            <a:r>
              <a:rPr lang="en-US" dirty="0"/>
              <a:t>of Judah, Benjamin </a:t>
            </a:r>
            <a:endParaRPr lang="en-US" dirty="0" smtClean="0"/>
          </a:p>
          <a:p>
            <a:pPr algn="ctr"/>
            <a:r>
              <a:rPr lang="en-US" dirty="0" smtClean="0"/>
              <a:t>(</a:t>
            </a:r>
            <a:r>
              <a:rPr lang="en-US" dirty="0"/>
              <a:t>parts of Simeon and Levi)</a:t>
            </a:r>
          </a:p>
          <a:p>
            <a:pPr algn="ctr"/>
            <a:r>
              <a:rPr lang="en-US" dirty="0"/>
              <a:t> </a:t>
            </a:r>
          </a:p>
          <a:p>
            <a:pPr algn="ctr"/>
            <a:r>
              <a:rPr lang="en-US" dirty="0"/>
              <a:t>Jerusalem located in Judah</a:t>
            </a:r>
          </a:p>
        </p:txBody>
      </p:sp>
      <p:sp>
        <p:nvSpPr>
          <p:cNvPr id="11" name="Lightning Bolt 10"/>
          <p:cNvSpPr/>
          <p:nvPr/>
        </p:nvSpPr>
        <p:spPr>
          <a:xfrm>
            <a:off x="3074568" y="2602223"/>
            <a:ext cx="2259475" cy="3159706"/>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53367861"/>
      </p:ext>
    </p:extLst>
  </p:cSld>
  <p:clrMapOvr>
    <a:masterClrMapping/>
  </p:clrMapOvr>
  <mc:AlternateContent xmlns:mc="http://schemas.openxmlformats.org/markup-compatibility/2006" xmlns:p14="http://schemas.microsoft.com/office/powerpoint/2010/main">
    <mc:Choice Requires="p14">
      <p:transition spd="slow" p14:dur="2000" advTm="51162"/>
    </mc:Choice>
    <mc:Fallback xmlns="">
      <p:transition xmlns:p14="http://schemas.microsoft.com/office/powerpoint/2010/main" spd="slow" advTm="5116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200" fill="hold"/>
                                        <p:tgtEl>
                                          <p:spTgt spid="11"/>
                                        </p:tgtEl>
                                        <p:attrNameLst>
                                          <p:attrName>ppt_w</p:attrName>
                                        </p:attrNameLst>
                                      </p:cBhvr>
                                      <p:tavLst>
                                        <p:tav tm="0">
                                          <p:val>
                                            <p:fltVal val="0"/>
                                          </p:val>
                                        </p:tav>
                                        <p:tav tm="100000">
                                          <p:val>
                                            <p:strVal val="#ppt_w"/>
                                          </p:val>
                                        </p:tav>
                                      </p:tavLst>
                                    </p:anim>
                                    <p:anim calcmode="lin" valueType="num">
                                      <p:cBhvr>
                                        <p:cTn id="12" dur="1200" fill="hold"/>
                                        <p:tgtEl>
                                          <p:spTgt spid="11"/>
                                        </p:tgtEl>
                                        <p:attrNameLst>
                                          <p:attrName>ppt_h</p:attrName>
                                        </p:attrNameLst>
                                      </p:cBhvr>
                                      <p:tavLst>
                                        <p:tav tm="0">
                                          <p:val>
                                            <p:fltVal val="0"/>
                                          </p:val>
                                        </p:tav>
                                        <p:tav tm="100000">
                                          <p:val>
                                            <p:strVal val="#ppt_h"/>
                                          </p:val>
                                        </p:tav>
                                      </p:tavLst>
                                    </p:anim>
                                    <p:anim calcmode="lin" valueType="num">
                                      <p:cBhvr>
                                        <p:cTn id="13" dur="1200" fill="hold"/>
                                        <p:tgtEl>
                                          <p:spTgt spid="11"/>
                                        </p:tgtEl>
                                        <p:attrNameLst>
                                          <p:attrName>style.rotation</p:attrName>
                                        </p:attrNameLst>
                                      </p:cBhvr>
                                      <p:tavLst>
                                        <p:tav tm="0">
                                          <p:val>
                                            <p:fltVal val="360"/>
                                          </p:val>
                                        </p:tav>
                                        <p:tav tm="100000">
                                          <p:val>
                                            <p:fltVal val="0"/>
                                          </p:val>
                                        </p:tav>
                                      </p:tavLst>
                                    </p:anim>
                                    <p:animEffect transition="in" filter="fade">
                                      <p:cBhvr>
                                        <p:cTn id="14" dur="12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xit" presetSubtype="0" fill="hold" grpId="0" nodeType="clickEffect">
                                  <p:stCondLst>
                                    <p:cond delay="0"/>
                                  </p:stCondLst>
                                  <p:childTnLst>
                                    <p:anim calcmode="lin" valueType="num">
                                      <p:cBhvr>
                                        <p:cTn id="18" dur="1000"/>
                                        <p:tgtEl>
                                          <p:spTgt spid="5"/>
                                        </p:tgtEl>
                                        <p:attrNameLst>
                                          <p:attrName>ppt_w</p:attrName>
                                        </p:attrNameLst>
                                      </p:cBhvr>
                                      <p:tavLst>
                                        <p:tav tm="0">
                                          <p:val>
                                            <p:strVal val="ppt_w"/>
                                          </p:val>
                                        </p:tav>
                                        <p:tav tm="100000">
                                          <p:val>
                                            <p:fltVal val="0"/>
                                          </p:val>
                                        </p:tav>
                                      </p:tavLst>
                                    </p:anim>
                                    <p:anim calcmode="lin" valueType="num">
                                      <p:cBhvr>
                                        <p:cTn id="19" dur="1000"/>
                                        <p:tgtEl>
                                          <p:spTgt spid="5"/>
                                        </p:tgtEl>
                                        <p:attrNameLst>
                                          <p:attrName>ppt_h</p:attrName>
                                        </p:attrNameLst>
                                      </p:cBhvr>
                                      <p:tavLst>
                                        <p:tav tm="0">
                                          <p:val>
                                            <p:strVal val="ppt_h"/>
                                          </p:val>
                                        </p:tav>
                                        <p:tav tm="100000">
                                          <p:val>
                                            <p:fltVal val="0"/>
                                          </p:val>
                                        </p:tav>
                                      </p:tavLst>
                                    </p:anim>
                                    <p:anim calcmode="lin" valueType="num">
                                      <p:cBhvr>
                                        <p:cTn id="20"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1"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2" dur="1" fill="hold">
                                          <p:stCondLst>
                                            <p:cond delay="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0" presetClass="exit" presetSubtype="0" fill="hold" grpId="0" nodeType="clickEffect">
                                  <p:stCondLst>
                                    <p:cond delay="0"/>
                                  </p:stCondLst>
                                  <p:childTnLst>
                                    <p:animEffect transition="out" filter="fade">
                                      <p:cBhvr>
                                        <p:cTn id="26" dur="800" accel="100000">
                                          <p:stCondLst>
                                            <p:cond delay="200"/>
                                          </p:stCondLst>
                                        </p:cTn>
                                        <p:tgtEl>
                                          <p:spTgt spid="6"/>
                                        </p:tgtEl>
                                      </p:cBhvr>
                                    </p:animEffect>
                                    <p:anim calcmode="lin" valueType="num">
                                      <p:cBhvr>
                                        <p:cTn id="27" dur="800" accel="100000">
                                          <p:stCondLst>
                                            <p:cond delay="200"/>
                                          </p:stCondLst>
                                        </p:cTn>
                                        <p:tgtEl>
                                          <p:spTgt spid="6"/>
                                        </p:tgtEl>
                                        <p:attrNameLst>
                                          <p:attrName>style.rotation</p:attrName>
                                        </p:attrNameLst>
                                      </p:cBhvr>
                                      <p:tavLst>
                                        <p:tav tm="0">
                                          <p:val>
                                            <p:fltVal val="0"/>
                                          </p:val>
                                        </p:tav>
                                        <p:tav tm="100000">
                                          <p:val>
                                            <p:fltVal val="-90"/>
                                          </p:val>
                                        </p:tav>
                                      </p:tavLst>
                                    </p:anim>
                                    <p:anim calcmode="lin" valueType="num">
                                      <p:cBhvr>
                                        <p:cTn id="28" dur="200" decel="100000"/>
                                        <p:tgtEl>
                                          <p:spTgt spid="6"/>
                                        </p:tgtEl>
                                        <p:attrNameLst>
                                          <p:attrName>ppt_x</p:attrName>
                                        </p:attrNameLst>
                                      </p:cBhvr>
                                      <p:tavLst>
                                        <p:tav tm="0">
                                          <p:val>
                                            <p:strVal val="ppt_x"/>
                                          </p:val>
                                        </p:tav>
                                        <p:tav tm="100000">
                                          <p:val>
                                            <p:strVal val="ppt_x-0.05"/>
                                          </p:val>
                                        </p:tav>
                                      </p:tavLst>
                                    </p:anim>
                                    <p:anim calcmode="lin" valueType="num">
                                      <p:cBhvr>
                                        <p:cTn id="29" dur="200" decel="100000"/>
                                        <p:tgtEl>
                                          <p:spTgt spid="6"/>
                                        </p:tgtEl>
                                        <p:attrNameLst>
                                          <p:attrName>ppt_y</p:attrName>
                                        </p:attrNameLst>
                                      </p:cBhvr>
                                      <p:tavLst>
                                        <p:tav tm="0">
                                          <p:val>
                                            <p:strVal val="ppt_y"/>
                                          </p:val>
                                        </p:tav>
                                        <p:tav tm="100000">
                                          <p:val>
                                            <p:strVal val="ppt_y+0.1"/>
                                          </p:val>
                                        </p:tav>
                                      </p:tavLst>
                                    </p:anim>
                                    <p:anim calcmode="lin" valueType="num">
                                      <p:cBhvr>
                                        <p:cTn id="30" dur="800" accel="100000">
                                          <p:stCondLst>
                                            <p:cond delay="200"/>
                                          </p:stCondLst>
                                        </p:cTn>
                                        <p:tgtEl>
                                          <p:spTgt spid="6"/>
                                        </p:tgtEl>
                                        <p:attrNameLst>
                                          <p:attrName>ppt_x</p:attrName>
                                        </p:attrNameLst>
                                      </p:cBhvr>
                                      <p:tavLst>
                                        <p:tav tm="0">
                                          <p:val>
                                            <p:strVal val="ppt_x"/>
                                          </p:val>
                                        </p:tav>
                                        <p:tav tm="100000">
                                          <p:val>
                                            <p:strVal val="ppt_x+0.4+0.05"/>
                                          </p:val>
                                        </p:tav>
                                      </p:tavLst>
                                    </p:anim>
                                    <p:anim calcmode="lin" valueType="num">
                                      <p:cBhvr>
                                        <p:cTn id="31" dur="800" accel="100000">
                                          <p:stCondLst>
                                            <p:cond delay="200"/>
                                          </p:stCondLst>
                                        </p:cTn>
                                        <p:tgtEl>
                                          <p:spTgt spid="6"/>
                                        </p:tgtEl>
                                        <p:attrNameLst>
                                          <p:attrName>ppt_y</p:attrName>
                                        </p:attrNameLst>
                                      </p:cBhvr>
                                      <p:tavLst>
                                        <p:tav tm="0">
                                          <p:val>
                                            <p:strVal val="ppt_y"/>
                                          </p:val>
                                        </p:tav>
                                        <p:tav tm="100000">
                                          <p:val>
                                            <p:strVal val="ppt_y-0.4-0.1"/>
                                          </p:val>
                                        </p:tav>
                                      </p:tavLst>
                                    </p:anim>
                                    <p:set>
                                      <p:cBhvr>
                                        <p:cTn id="3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5" grpId="0" animBg="1"/>
      <p:bldP spid="6" grpId="0"/>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Israel/10 Tribes/Northern Kingdom </a:t>
            </a:r>
            <a:r>
              <a:rPr lang="en-US" sz="3200" b="1" dirty="0" smtClean="0">
                <a:ln w="24500" cmpd="dbl">
                  <a:solidFill>
                    <a:schemeClr val="accent2">
                      <a:shade val="85000"/>
                      <a:satMod val="155000"/>
                    </a:schemeClr>
                  </a:solidFill>
                  <a:prstDash val="solid"/>
                  <a:miter lim="800000"/>
                </a:ln>
                <a:solidFill>
                  <a:schemeClr val="accent4">
                    <a:lumMod val="60000"/>
                    <a:lumOff val="40000"/>
                  </a:schemeClr>
                </a:solidFill>
                <a:effectLst>
                  <a:outerShdw blurRad="38100" dist="38100" dir="7020000" algn="tl">
                    <a:srgbClr val="000000">
                      <a:alpha val="35000"/>
                    </a:srgbClr>
                  </a:outerShdw>
                </a:effectLst>
              </a:rPr>
              <a:t>Divorced</a:t>
            </a:r>
            <a:r>
              <a:rPr lang="en-US" sz="3200" b="1" dirty="0" smtClean="0">
                <a:ln w="24500" cmpd="dbl">
                  <a:solidFill>
                    <a:schemeClr val="accent2">
                      <a:shade val="85000"/>
                      <a:satMod val="155000"/>
                    </a:schemeClr>
                  </a:solidFill>
                  <a:prstDash val="solid"/>
                  <a:miter lim="800000"/>
                </a:ln>
                <a:solidFill>
                  <a:srgbClr val="000000"/>
                </a:solidFill>
                <a:effectLst>
                  <a:outerShdw blurRad="38100" dist="38100" dir="7020000" algn="tl">
                    <a:srgbClr val="000000">
                      <a:alpha val="35000"/>
                    </a:srgbClr>
                  </a:outerShdw>
                </a:effectLst>
              </a:rPr>
              <a:t> taken captive First and Dispersed</a:t>
            </a:r>
            <a:endParaRPr lang="en-US" sz="3200" b="1" dirty="0">
              <a:ln w="24500" cmpd="dbl">
                <a:solidFill>
                  <a:schemeClr val="accent2">
                    <a:shade val="85000"/>
                    <a:satMod val="155000"/>
                  </a:schemeClr>
                </a:solidFill>
                <a:prstDash val="solid"/>
                <a:miter lim="800000"/>
              </a:ln>
              <a:solidFill>
                <a:srgbClr val="000000"/>
              </a:solidFill>
              <a:effectLst>
                <a:outerShdw blurRad="38100" dist="38100" dir="7020000" algn="tl">
                  <a:srgbClr val="000000">
                    <a:alpha val="35000"/>
                  </a:srgbClr>
                </a:outerShdw>
              </a:effectLst>
            </a:endParaRPr>
          </a:p>
        </p:txBody>
      </p:sp>
      <p:pic>
        <p:nvPicPr>
          <p:cNvPr id="4" name="Content Placeholder 3" descr="map_captivity_routes.gif"/>
          <p:cNvPicPr>
            <a:picLocks noGrp="1" noChangeAspect="1"/>
          </p:cNvPicPr>
          <p:nvPr>
            <p:ph idx="1"/>
          </p:nvPr>
        </p:nvPicPr>
        <p:blipFill>
          <a:blip r:embed="rId5">
            <a:extLst>
              <a:ext uri="{28A0092B-C50C-407E-A947-70E740481C1C}">
                <a14:useLocalDpi xmlns:a14="http://schemas.microsoft.com/office/drawing/2010/main" val="0"/>
              </a:ext>
            </a:extLst>
          </a:blip>
          <a:srcRect t="15095" b="15095"/>
          <a:stretch>
            <a:fillRect/>
          </a:stretch>
        </p:blipFill>
        <p:spPr>
          <a:xfrm>
            <a:off x="914400" y="1620516"/>
            <a:ext cx="7313613" cy="3807145"/>
          </a:xfrm>
        </p:spPr>
      </p:pic>
      <p:sp>
        <p:nvSpPr>
          <p:cNvPr id="6" name="TextBox 5"/>
          <p:cNvSpPr txBox="1"/>
          <p:nvPr/>
        </p:nvSpPr>
        <p:spPr>
          <a:xfrm>
            <a:off x="915194" y="5427661"/>
            <a:ext cx="7313613" cy="1077218"/>
          </a:xfrm>
          <a:prstGeom prst="rect">
            <a:avLst/>
          </a:prstGeom>
          <a:noFill/>
        </p:spPr>
        <p:txBody>
          <a:bodyPr wrap="square" rtlCol="0">
            <a:spAutoFit/>
          </a:bodyPr>
          <a:lstStyle/>
          <a:p>
            <a:pPr algn="ctr"/>
            <a:r>
              <a:rPr lang="en-US" sz="3600" b="1" dirty="0" smtClean="0">
                <a:ln w="10541" cmpd="sng">
                  <a:solidFill>
                    <a:schemeClr val="tx1">
                      <a:lumMod val="95000"/>
                      <a:lumOff val="5000"/>
                    </a:schemeClr>
                  </a:solidFill>
                  <a:prstDash val="solid"/>
                </a:ln>
                <a:solidFill>
                  <a:srgbClr val="89D0E6"/>
                </a:solidFill>
              </a:rPr>
              <a:t>Judah/Jews </a:t>
            </a:r>
            <a:r>
              <a:rPr lang="en-US" sz="2800" b="1" dirty="0" smtClean="0">
                <a:ln w="12700">
                  <a:solidFill>
                    <a:schemeClr val="tx2">
                      <a:satMod val="155000"/>
                    </a:schemeClr>
                  </a:solidFill>
                  <a:prstDash val="solid"/>
                </a:ln>
                <a:solidFill>
                  <a:srgbClr val="89D0E6"/>
                </a:solidFill>
                <a:effectLst>
                  <a:outerShdw blurRad="41275" dist="20320" dir="1800000" algn="tl" rotWithShape="0">
                    <a:srgbClr val="000000">
                      <a:alpha val="40000"/>
                    </a:srgbClr>
                  </a:outerShdw>
                </a:effectLst>
              </a:rPr>
              <a:t>last 135 years and then taken captive to Babylon …But Later Return</a:t>
            </a:r>
            <a:endParaRPr lang="en-US" sz="2800" b="1" dirty="0">
              <a:ln w="12700">
                <a:solidFill>
                  <a:schemeClr val="tx2">
                    <a:satMod val="155000"/>
                  </a:schemeClr>
                </a:solidFill>
                <a:prstDash val="solid"/>
              </a:ln>
              <a:solidFill>
                <a:srgbClr val="89D0E6"/>
              </a:solidFill>
              <a:effectLst>
                <a:outerShdw blurRad="41275" dist="20320" dir="1800000" algn="tl" rotWithShape="0">
                  <a:srgbClr val="000000">
                    <a:alpha val="40000"/>
                  </a:srgbClr>
                </a:outerShdw>
              </a:effectLst>
            </a:endParaRPr>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63483215"/>
      </p:ext>
    </p:extLst>
  </p:cSld>
  <p:clrMapOvr>
    <a:masterClrMapping/>
  </p:clrMapOvr>
  <mc:AlternateContent xmlns:mc="http://schemas.openxmlformats.org/markup-compatibility/2006" xmlns:p14="http://schemas.microsoft.com/office/powerpoint/2010/main">
    <mc:Choice Requires="p14">
      <p:transition spd="slow" p14:dur="2000" advTm="106974"/>
    </mc:Choice>
    <mc:Fallback xmlns="">
      <p:transition xmlns:p14="http://schemas.microsoft.com/office/powerpoint/2010/main" spd="slow" advTm="10697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600"/>
                                        <p:tgtEl>
                                          <p:spTgt spid="2"/>
                                        </p:tgtEl>
                                      </p:cBhvr>
                                    </p:animEffect>
                                    <p:set>
                                      <p:cBhvr>
                                        <p:cTn id="11" dur="1" fill="hold">
                                          <p:stCondLst>
                                            <p:cond delay="599"/>
                                          </p:stCondLst>
                                        </p:cTn>
                                        <p:tgtEl>
                                          <p:spTgt spid="2"/>
                                        </p:tgtEl>
                                        <p:attrNameLst>
                                          <p:attrName>style.visibility</p:attrName>
                                        </p:attrNameLst>
                                      </p:cBhvr>
                                      <p:to>
                                        <p:strVal val="hidden"/>
                                      </p:to>
                                    </p:set>
                                  </p:childTnLst>
                                </p:cTn>
                              </p:par>
                            </p:childTnLst>
                          </p:cTn>
                        </p:par>
                        <p:par>
                          <p:cTn id="12" fill="hold">
                            <p:stCondLst>
                              <p:cond delay="600"/>
                            </p:stCondLst>
                            <p:childTnLst>
                              <p:par>
                                <p:cTn id="13" presetID="9" presetClass="emph" presetSubtype="0" nodeType="afterEffect">
                                  <p:stCondLst>
                                    <p:cond delay="0"/>
                                  </p:stCondLst>
                                  <p:childTnLst>
                                    <p:set>
                                      <p:cBhvr rctx="PPT">
                                        <p:cTn id="14" dur="3000"/>
                                        <p:tgtEl>
                                          <p:spTgt spid="6">
                                            <p:txEl>
                                              <p:pRg st="0" end="0"/>
                                            </p:txEl>
                                          </p:spTgt>
                                        </p:tgtEl>
                                        <p:attrNameLst>
                                          <p:attrName>style.opacity</p:attrName>
                                        </p:attrNameLst>
                                      </p:cBhvr>
                                      <p:to>
                                        <p:strVal val="0.5"/>
                                      </p:to>
                                    </p:set>
                                    <p:animEffect filter="image" prLst="opacity: 0.5">
                                      <p:cBhvr rctx="IE">
                                        <p:cTn id="15" dur="30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430632" y="201938"/>
            <a:ext cx="5693330" cy="4250835"/>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96222" y="690192"/>
            <a:ext cx="4572000" cy="3139321"/>
          </a:xfrm>
          <a:prstGeom prst="rect">
            <a:avLst/>
          </a:prstGeom>
        </p:spPr>
        <p:txBody>
          <a:bodyPr>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HOUSE OF JACOB</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b="1" u="sng" dirty="0">
                <a:solidFill>
                  <a:schemeClr val="bg1">
                    <a:lumMod val="95000"/>
                  </a:schemeClr>
                </a:solidFill>
              </a:rPr>
              <a:t>BOTH </a:t>
            </a:r>
            <a:r>
              <a:rPr lang="en-US" b="1" u="sng" dirty="0" smtClean="0">
                <a:solidFill>
                  <a:schemeClr val="bg1">
                    <a:lumMod val="95000"/>
                  </a:schemeClr>
                </a:solidFill>
              </a:rPr>
              <a:t>KINGDOMS</a:t>
            </a:r>
            <a:endParaRPr lang="en-US" b="1" u="sng" dirty="0">
              <a:solidFill>
                <a:schemeClr val="bg1">
                  <a:lumMod val="95000"/>
                </a:schemeClr>
              </a:solidFill>
            </a:endParaRPr>
          </a:p>
          <a:p>
            <a:r>
              <a:rPr lang="en-US" dirty="0" smtClean="0">
                <a:solidFill>
                  <a:schemeClr val="bg1">
                    <a:lumMod val="95000"/>
                  </a:schemeClr>
                </a:solidFill>
              </a:rPr>
              <a:t>-House </a:t>
            </a:r>
            <a:r>
              <a:rPr lang="en-US" dirty="0">
                <a:solidFill>
                  <a:schemeClr val="bg1">
                    <a:lumMod val="95000"/>
                  </a:schemeClr>
                </a:solidFill>
              </a:rPr>
              <a:t>of </a:t>
            </a:r>
            <a:r>
              <a:rPr lang="en-US" dirty="0" smtClean="0">
                <a:solidFill>
                  <a:schemeClr val="bg1">
                    <a:lumMod val="95000"/>
                  </a:schemeClr>
                </a:solidFill>
              </a:rPr>
              <a:t>Israel </a:t>
            </a:r>
            <a:r>
              <a:rPr lang="en-US" dirty="0">
                <a:solidFill>
                  <a:schemeClr val="bg1">
                    <a:lumMod val="95000"/>
                  </a:schemeClr>
                </a:solidFill>
              </a:rPr>
              <a:t>(northern kingdom-Jeroboam </a:t>
            </a:r>
            <a:r>
              <a:rPr lang="en-US" dirty="0" smtClean="0">
                <a:solidFill>
                  <a:schemeClr val="bg1">
                    <a:lumMod val="95000"/>
                  </a:schemeClr>
                </a:solidFill>
              </a:rPr>
              <a:t>				lead </a:t>
            </a:r>
            <a:r>
              <a:rPr lang="en-US" dirty="0">
                <a:solidFill>
                  <a:schemeClr val="bg1">
                    <a:lumMod val="95000"/>
                  </a:schemeClr>
                </a:solidFill>
              </a:rPr>
              <a:t>) </a:t>
            </a:r>
          </a:p>
          <a:p>
            <a:r>
              <a:rPr lang="en-US" dirty="0" smtClean="0">
                <a:solidFill>
                  <a:schemeClr val="bg1">
                    <a:lumMod val="95000"/>
                  </a:schemeClr>
                </a:solidFill>
              </a:rPr>
              <a:t>-Judah </a:t>
            </a:r>
            <a:r>
              <a:rPr lang="en-US" dirty="0">
                <a:solidFill>
                  <a:schemeClr val="bg1">
                    <a:lumMod val="95000"/>
                  </a:schemeClr>
                </a:solidFill>
              </a:rPr>
              <a:t>&amp; Present Day Jews (southern kingdom</a:t>
            </a:r>
            <a:r>
              <a:rPr lang="en-US" dirty="0" smtClean="0">
                <a:solidFill>
                  <a:schemeClr val="bg1">
                    <a:lumMod val="95000"/>
                  </a:schemeClr>
                </a:solidFill>
              </a:rPr>
              <a:t>-						</a:t>
            </a:r>
            <a:r>
              <a:rPr lang="en-US" dirty="0" err="1" smtClean="0">
                <a:solidFill>
                  <a:schemeClr val="bg1">
                    <a:lumMod val="95000"/>
                  </a:schemeClr>
                </a:solidFill>
              </a:rPr>
              <a:t>Rehoboam</a:t>
            </a:r>
            <a:r>
              <a:rPr lang="en-US" dirty="0" smtClean="0">
                <a:solidFill>
                  <a:schemeClr val="bg1">
                    <a:lumMod val="95000"/>
                  </a:schemeClr>
                </a:solidFill>
              </a:rPr>
              <a:t> </a:t>
            </a:r>
            <a:r>
              <a:rPr lang="en-US" dirty="0">
                <a:solidFill>
                  <a:schemeClr val="bg1">
                    <a:lumMod val="95000"/>
                  </a:schemeClr>
                </a:solidFill>
              </a:rPr>
              <a:t>lead</a:t>
            </a:r>
            <a:r>
              <a:rPr lang="en-US" dirty="0" smtClean="0">
                <a:solidFill>
                  <a:schemeClr val="bg1">
                    <a:lumMod val="95000"/>
                  </a:schemeClr>
                </a:solidFill>
              </a:rPr>
              <a:t>)</a:t>
            </a:r>
          </a:p>
          <a:p>
            <a:endParaRPr lang="en-US" dirty="0">
              <a:solidFill>
                <a:schemeClr val="bg1">
                  <a:lumMod val="95000"/>
                </a:schemeClr>
              </a:solidFill>
            </a:endParaRPr>
          </a:p>
          <a:p>
            <a:pPr algn="ctr"/>
            <a:r>
              <a:rPr lang="en-US" dirty="0">
                <a:solidFill>
                  <a:schemeClr val="bg1">
                    <a:lumMod val="95000"/>
                  </a:schemeClr>
                </a:solidFill>
              </a:rPr>
              <a:t>Because Jacob was the Father of ALL before the split.</a:t>
            </a:r>
          </a:p>
        </p:txBody>
      </p:sp>
      <p:sp>
        <p:nvSpPr>
          <p:cNvPr id="7" name="Up Arrow Callout 6"/>
          <p:cNvSpPr/>
          <p:nvPr/>
        </p:nvSpPr>
        <p:spPr>
          <a:xfrm>
            <a:off x="160581" y="3591417"/>
            <a:ext cx="3970733" cy="3138839"/>
          </a:xfrm>
          <a:prstGeom prst="upArrowCallou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2769" y="4861552"/>
            <a:ext cx="3941537" cy="1815882"/>
          </a:xfrm>
          <a:prstGeom prst="rect">
            <a:avLst/>
          </a:prstGeom>
        </p:spPr>
        <p:txBody>
          <a:bodyPr wrap="square">
            <a:spAutoFit/>
          </a:bodyPr>
          <a:lstStyle/>
          <a:p>
            <a:pPr algn="ctr"/>
            <a:r>
              <a:rPr lang="en-US" sz="3200" b="1" dirty="0">
                <a:solidFill>
                  <a:srgbClr val="F2F2F2"/>
                </a:solidFill>
              </a:rPr>
              <a:t>House of </a:t>
            </a:r>
            <a:r>
              <a:rPr lang="en-US" sz="3200" b="1" dirty="0" smtClean="0">
                <a:solidFill>
                  <a:srgbClr val="F2F2F2"/>
                </a:solidFill>
              </a:rPr>
              <a:t>Israel</a:t>
            </a:r>
          </a:p>
          <a:p>
            <a:pPr algn="ctr"/>
            <a:endParaRPr lang="en-US" sz="1600" dirty="0">
              <a:solidFill>
                <a:srgbClr val="F2F2F2"/>
              </a:solidFill>
            </a:endParaRPr>
          </a:p>
          <a:p>
            <a:pPr algn="ctr"/>
            <a:r>
              <a:rPr lang="en-US" sz="1600" dirty="0" smtClean="0">
                <a:solidFill>
                  <a:srgbClr val="F2F2F2"/>
                </a:solidFill>
              </a:rPr>
              <a:t> Called </a:t>
            </a:r>
            <a:r>
              <a:rPr lang="en-US" sz="1600" dirty="0">
                <a:solidFill>
                  <a:srgbClr val="F2F2F2"/>
                </a:solidFill>
              </a:rPr>
              <a:t>by other </a:t>
            </a:r>
            <a:r>
              <a:rPr lang="en-US" sz="1600" dirty="0" smtClean="0">
                <a:solidFill>
                  <a:srgbClr val="F2F2F2"/>
                </a:solidFill>
              </a:rPr>
              <a:t>names</a:t>
            </a:r>
          </a:p>
          <a:p>
            <a:pPr algn="ctr"/>
            <a:r>
              <a:rPr lang="en-US" sz="1600" dirty="0" smtClean="0">
                <a:solidFill>
                  <a:srgbClr val="F2F2F2"/>
                </a:solidFill>
              </a:rPr>
              <a:t>Joseph</a:t>
            </a:r>
            <a:r>
              <a:rPr lang="en-US" sz="1600" dirty="0">
                <a:solidFill>
                  <a:srgbClr val="F2F2F2"/>
                </a:solidFill>
              </a:rPr>
              <a:t>, Ephraim, Isaac, Samaria </a:t>
            </a:r>
            <a:r>
              <a:rPr lang="en-US" sz="1600" dirty="0" err="1">
                <a:solidFill>
                  <a:srgbClr val="F2F2F2"/>
                </a:solidFill>
              </a:rPr>
              <a:t>etc</a:t>
            </a:r>
            <a:r>
              <a:rPr lang="en-US" sz="1600" dirty="0">
                <a:solidFill>
                  <a:srgbClr val="F2F2F2"/>
                </a:solidFill>
              </a:rPr>
              <a:t> it refers to 10 tribes of the Northern Kingdom and </a:t>
            </a:r>
            <a:r>
              <a:rPr lang="en-US" sz="1600" dirty="0" smtClean="0">
                <a:solidFill>
                  <a:srgbClr val="F2F2F2"/>
                </a:solidFill>
              </a:rPr>
              <a:t>Foreigners and Companions of Israelites</a:t>
            </a:r>
            <a:endParaRPr lang="en-US" sz="1600" dirty="0">
              <a:solidFill>
                <a:srgbClr val="F2F2F2"/>
              </a:solidFill>
            </a:endParaRPr>
          </a:p>
        </p:txBody>
      </p:sp>
      <p:sp>
        <p:nvSpPr>
          <p:cNvPr id="9" name="6-Point Star 8"/>
          <p:cNvSpPr/>
          <p:nvPr/>
        </p:nvSpPr>
        <p:spPr>
          <a:xfrm>
            <a:off x="5313775" y="3080443"/>
            <a:ext cx="3707963" cy="3649813"/>
          </a:xfrm>
          <a:prstGeom prst="star6">
            <a:avLst/>
          </a:prstGeom>
          <a:solidFill>
            <a:srgbClr val="89D0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70022" y="3876667"/>
            <a:ext cx="3307879" cy="1969770"/>
          </a:xfrm>
          <a:prstGeom prst="rect">
            <a:avLst/>
          </a:prstGeom>
        </p:spPr>
        <p:txBody>
          <a:bodyPr wrap="square">
            <a:spAutoFit/>
          </a:bodyPr>
          <a:lstStyle/>
          <a:p>
            <a:pPr algn="ctr"/>
            <a:r>
              <a:rPr lang="en-US" sz="3200" b="1" dirty="0"/>
              <a:t>House of </a:t>
            </a:r>
            <a:r>
              <a:rPr lang="en-US" sz="3200" b="1" dirty="0" smtClean="0"/>
              <a:t>Judah</a:t>
            </a:r>
          </a:p>
          <a:p>
            <a:pPr algn="ctr"/>
            <a:endParaRPr lang="en-US" dirty="0"/>
          </a:p>
          <a:p>
            <a:pPr algn="ctr"/>
            <a:r>
              <a:rPr lang="en-US" dirty="0" smtClean="0"/>
              <a:t>Tribes </a:t>
            </a:r>
            <a:r>
              <a:rPr lang="en-US" dirty="0"/>
              <a:t>of Judah, Benjamin </a:t>
            </a:r>
            <a:endParaRPr lang="en-US" dirty="0" smtClean="0"/>
          </a:p>
          <a:p>
            <a:pPr algn="ctr"/>
            <a:r>
              <a:rPr lang="en-US" dirty="0" smtClean="0"/>
              <a:t>(</a:t>
            </a:r>
            <a:r>
              <a:rPr lang="en-US" dirty="0"/>
              <a:t>parts of Simeon and Levi)</a:t>
            </a:r>
          </a:p>
          <a:p>
            <a:pPr algn="ctr"/>
            <a:r>
              <a:rPr lang="en-US" dirty="0"/>
              <a:t> </a:t>
            </a:r>
          </a:p>
          <a:p>
            <a:pPr algn="ctr"/>
            <a:r>
              <a:rPr lang="en-US" dirty="0"/>
              <a:t>Jerusalem located in Judah</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02407868"/>
      </p:ext>
    </p:extLst>
  </p:cSld>
  <p:clrMapOvr>
    <a:masterClrMapping/>
  </p:clrMapOvr>
  <mc:AlternateContent xmlns:mc="http://schemas.openxmlformats.org/markup-compatibility/2006" xmlns:p14="http://schemas.microsoft.com/office/powerpoint/2010/main">
    <mc:Choice Requires="p14">
      <p:transition spd="slow" p14:dur="2000" advTm="20240"/>
    </mc:Choice>
    <mc:Fallback xmlns="">
      <p:transition xmlns:p14="http://schemas.microsoft.com/office/powerpoint/2010/main" spd="slow" advTm="2024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0" presetClass="exit" presetSubtype="0" fill="hold" grpId="0" nodeType="clickEffect">
                                  <p:stCondLst>
                                    <p:cond delay="0"/>
                                  </p:stCondLst>
                                  <p:childTnLst>
                                    <p:animEffect transition="out" filter="fade">
                                      <p:cBhvr>
                                        <p:cTn id="15" dur="800" accel="100000">
                                          <p:stCondLst>
                                            <p:cond delay="200"/>
                                          </p:stCondLst>
                                        </p:cTn>
                                        <p:tgtEl>
                                          <p:spTgt spid="7"/>
                                        </p:tgtEl>
                                      </p:cBhvr>
                                    </p:animEffect>
                                    <p:anim calcmode="lin" valueType="num">
                                      <p:cBhvr>
                                        <p:cTn id="16" dur="800" accel="100000">
                                          <p:stCondLst>
                                            <p:cond delay="200"/>
                                          </p:stCondLst>
                                        </p:cTn>
                                        <p:tgtEl>
                                          <p:spTgt spid="7"/>
                                        </p:tgtEl>
                                        <p:attrNameLst>
                                          <p:attrName>style.rotation</p:attrName>
                                        </p:attrNameLst>
                                      </p:cBhvr>
                                      <p:tavLst>
                                        <p:tav tm="0">
                                          <p:val>
                                            <p:fltVal val="0"/>
                                          </p:val>
                                        </p:tav>
                                        <p:tav tm="100000">
                                          <p:val>
                                            <p:fltVal val="-90"/>
                                          </p:val>
                                        </p:tav>
                                      </p:tavLst>
                                    </p:anim>
                                    <p:anim calcmode="lin" valueType="num">
                                      <p:cBhvr>
                                        <p:cTn id="17" dur="200" decel="100000"/>
                                        <p:tgtEl>
                                          <p:spTgt spid="7"/>
                                        </p:tgtEl>
                                        <p:attrNameLst>
                                          <p:attrName>ppt_x</p:attrName>
                                        </p:attrNameLst>
                                      </p:cBhvr>
                                      <p:tavLst>
                                        <p:tav tm="0">
                                          <p:val>
                                            <p:strVal val="ppt_x"/>
                                          </p:val>
                                        </p:tav>
                                        <p:tav tm="100000">
                                          <p:val>
                                            <p:strVal val="ppt_x-0.05"/>
                                          </p:val>
                                        </p:tav>
                                      </p:tavLst>
                                    </p:anim>
                                    <p:anim calcmode="lin" valueType="num">
                                      <p:cBhvr>
                                        <p:cTn id="18" dur="200" decel="100000"/>
                                        <p:tgtEl>
                                          <p:spTgt spid="7"/>
                                        </p:tgtEl>
                                        <p:attrNameLst>
                                          <p:attrName>ppt_y</p:attrName>
                                        </p:attrNameLst>
                                      </p:cBhvr>
                                      <p:tavLst>
                                        <p:tav tm="0">
                                          <p:val>
                                            <p:strVal val="ppt_y"/>
                                          </p:val>
                                        </p:tav>
                                        <p:tav tm="100000">
                                          <p:val>
                                            <p:strVal val="ppt_y+0.1"/>
                                          </p:val>
                                        </p:tav>
                                      </p:tavLst>
                                    </p:anim>
                                    <p:anim calcmode="lin" valueType="num">
                                      <p:cBhvr>
                                        <p:cTn id="19" dur="800" accel="100000">
                                          <p:stCondLst>
                                            <p:cond delay="200"/>
                                          </p:stCondLst>
                                        </p:cTn>
                                        <p:tgtEl>
                                          <p:spTgt spid="7"/>
                                        </p:tgtEl>
                                        <p:attrNameLst>
                                          <p:attrName>ppt_x</p:attrName>
                                        </p:attrNameLst>
                                      </p:cBhvr>
                                      <p:tavLst>
                                        <p:tav tm="0">
                                          <p:val>
                                            <p:strVal val="ppt_x"/>
                                          </p:val>
                                        </p:tav>
                                        <p:tav tm="100000">
                                          <p:val>
                                            <p:strVal val="ppt_x+0.4+0.05"/>
                                          </p:val>
                                        </p:tav>
                                      </p:tavLst>
                                    </p:anim>
                                    <p:anim calcmode="lin" valueType="num">
                                      <p:cBhvr>
                                        <p:cTn id="20" dur="800" accel="100000">
                                          <p:stCondLst>
                                            <p:cond delay="200"/>
                                          </p:stCondLst>
                                        </p:cTn>
                                        <p:tgtEl>
                                          <p:spTgt spid="7"/>
                                        </p:tgtEl>
                                        <p:attrNameLst>
                                          <p:attrName>ppt_y</p:attrName>
                                        </p:attrNameLst>
                                      </p:cBhvr>
                                      <p:tavLst>
                                        <p:tav tm="0">
                                          <p:val>
                                            <p:strVal val="ppt_y"/>
                                          </p:val>
                                        </p:tav>
                                        <p:tav tm="100000">
                                          <p:val>
                                            <p:strVal val="ppt_y-0.4-0.1"/>
                                          </p:val>
                                        </p:tav>
                                      </p:tavLst>
                                    </p:anim>
                                    <p:set>
                                      <p:cBhvr>
                                        <p:cTn id="21" dur="1" fill="hold">
                                          <p:stCondLst>
                                            <p:cond delay="9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5" presetClass="exit" presetSubtype="0" fill="hold" grpId="0" nodeType="clickEffect">
                                  <p:stCondLst>
                                    <p:cond delay="0"/>
                                  </p:stCondLst>
                                  <p:childTnLst>
                                    <p:animEffect transition="out" filter="fade">
                                      <p:cBhvr>
                                        <p:cTn id="25" dur="2000"/>
                                        <p:tgtEl>
                                          <p:spTgt spid="9"/>
                                        </p:tgtEl>
                                      </p:cBhvr>
                                    </p:animEffect>
                                    <p:anim calcmode="lin" valueType="num">
                                      <p:cBhvr>
                                        <p:cTn id="26"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7" dur="2000"/>
                                        <p:tgtEl>
                                          <p:spTgt spid="9"/>
                                        </p:tgtEl>
                                        <p:attrNameLst>
                                          <p:attrName>ppt_h</p:attrName>
                                        </p:attrNameLst>
                                      </p:cBhvr>
                                      <p:tavLst>
                                        <p:tav tm="0">
                                          <p:val>
                                            <p:strVal val="ppt_h"/>
                                          </p:val>
                                        </p:tav>
                                        <p:tav tm="100000">
                                          <p:val>
                                            <p:strVal val="ppt_h"/>
                                          </p:val>
                                        </p:tav>
                                      </p:tavLst>
                                    </p:anim>
                                    <p:set>
                                      <p:cBhvr>
                                        <p:cTn id="28" dur="1" fill="hold">
                                          <p:stCondLst>
                                            <p:cond delay="19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800" decel="100000"/>
                                        <p:tgtEl>
                                          <p:spTgt spid="9"/>
                                        </p:tgtEl>
                                      </p:cBhvr>
                                    </p:animEffect>
                                    <p:anim calcmode="lin" valueType="num">
                                      <p:cBhvr>
                                        <p:cTn id="34" dur="800" decel="100000" fill="hold"/>
                                        <p:tgtEl>
                                          <p:spTgt spid="9"/>
                                        </p:tgtEl>
                                        <p:attrNameLst>
                                          <p:attrName>style.rotation</p:attrName>
                                        </p:attrNameLst>
                                      </p:cBhvr>
                                      <p:tavLst>
                                        <p:tav tm="0">
                                          <p:val>
                                            <p:fltVal val="-90"/>
                                          </p:val>
                                        </p:tav>
                                        <p:tav tm="100000">
                                          <p:val>
                                            <p:fltVal val="0"/>
                                          </p:val>
                                        </p:tav>
                                      </p:tavLst>
                                    </p:anim>
                                    <p:anim calcmode="lin" valueType="num">
                                      <p:cBhvr>
                                        <p:cTn id="35" dur="800" decel="100000" fill="hold"/>
                                        <p:tgtEl>
                                          <p:spTgt spid="9"/>
                                        </p:tgtEl>
                                        <p:attrNameLst>
                                          <p:attrName>ppt_x</p:attrName>
                                        </p:attrNameLst>
                                      </p:cBhvr>
                                      <p:tavLst>
                                        <p:tav tm="0">
                                          <p:val>
                                            <p:strVal val="#ppt_x+0.4"/>
                                          </p:val>
                                        </p:tav>
                                        <p:tav tm="100000">
                                          <p:val>
                                            <p:strVal val="#ppt_x-0.05"/>
                                          </p:val>
                                        </p:tav>
                                      </p:tavLst>
                                    </p:anim>
                                    <p:anim calcmode="lin" valueType="num">
                                      <p:cBhvr>
                                        <p:cTn id="36" dur="800" decel="100000" fill="hold"/>
                                        <p:tgtEl>
                                          <p:spTgt spid="9"/>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7" grpId="0" animBg="1"/>
      <p:bldP spid="8" grpId="0"/>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39436"/>
            <a:ext cx="7313613" cy="868362"/>
          </a:xfrm>
        </p:spPr>
        <p:txBody>
          <a:bodyPr/>
          <a:lstStyle/>
          <a:p>
            <a:r>
              <a:rPr lang="en-US" b="1" spc="300" dirty="0" smtClean="0">
                <a:ln w="11430" cmpd="sng">
                  <a:solidFill>
                    <a:schemeClr val="accent1">
                      <a:tint val="10000"/>
                    </a:schemeClr>
                  </a:solidFill>
                  <a:prstDash val="solid"/>
                  <a:miter lim="800000"/>
                </a:ln>
                <a:solidFill>
                  <a:srgbClr val="89D0E6"/>
                </a:solidFill>
                <a:effectLst>
                  <a:glow rad="45500">
                    <a:schemeClr val="accent1">
                      <a:satMod val="220000"/>
                      <a:alpha val="35000"/>
                    </a:schemeClr>
                  </a:glow>
                </a:effectLst>
              </a:rPr>
              <a:t>Judah</a:t>
            </a:r>
            <a:r>
              <a:rPr lang="en-US" dirty="0" smtClean="0"/>
              <a:t> </a:t>
            </a:r>
            <a:r>
              <a:rPr lang="en-US" sz="3200" dirty="0" smtClean="0"/>
              <a:t>= now called</a:t>
            </a:r>
            <a:r>
              <a:rPr lang="en-US" sz="3200" b="1" spc="300" dirty="0" smtClean="0">
                <a:ln w="11430" cmpd="sng">
                  <a:solidFill>
                    <a:schemeClr val="accent1">
                      <a:tint val="10000"/>
                    </a:schemeClr>
                  </a:solidFill>
                  <a:prstDash val="solid"/>
                  <a:miter lim="800000"/>
                </a:ln>
                <a:solidFill>
                  <a:srgbClr val="89D0E6"/>
                </a:solidFill>
                <a:effectLst>
                  <a:glow rad="45500">
                    <a:schemeClr val="accent1">
                      <a:satMod val="220000"/>
                      <a:alpha val="35000"/>
                    </a:schemeClr>
                  </a:glow>
                </a:effectLst>
              </a:rPr>
              <a:t> Jews </a:t>
            </a:r>
            <a:r>
              <a:rPr lang="en-US" sz="3200" dirty="0" smtClean="0"/>
              <a:t>during return to  Land decreed in Nehemiah, Ezra, Esther</a:t>
            </a:r>
            <a:endParaRPr lang="en-US" sz="3200" dirty="0"/>
          </a:p>
        </p:txBody>
      </p:sp>
      <p:sp>
        <p:nvSpPr>
          <p:cNvPr id="4" name="6-Point Star 3"/>
          <p:cNvSpPr/>
          <p:nvPr/>
        </p:nvSpPr>
        <p:spPr>
          <a:xfrm>
            <a:off x="1492679" y="3068998"/>
            <a:ext cx="6423245" cy="3789002"/>
          </a:xfrm>
          <a:prstGeom prst="star6">
            <a:avLst/>
          </a:prstGeom>
          <a:solidFill>
            <a:srgbClr val="89D0E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000000"/>
                </a:solidFill>
              </a:rPr>
              <a:t>House of Judah</a:t>
            </a:r>
          </a:p>
          <a:p>
            <a:pPr algn="ctr"/>
            <a:endParaRPr lang="en-US" dirty="0" smtClean="0">
              <a:solidFill>
                <a:srgbClr val="000000"/>
              </a:solidFill>
            </a:endParaRPr>
          </a:p>
          <a:p>
            <a:pPr algn="ctr"/>
            <a:r>
              <a:rPr lang="en-US" sz="2000" b="1" dirty="0" smtClean="0">
                <a:solidFill>
                  <a:srgbClr val="000000"/>
                </a:solidFill>
              </a:rPr>
              <a:t>Tribes of Judah, Benjamin </a:t>
            </a:r>
          </a:p>
          <a:p>
            <a:pPr algn="ctr"/>
            <a:r>
              <a:rPr lang="en-US" sz="2000" b="1" dirty="0" smtClean="0">
                <a:solidFill>
                  <a:srgbClr val="000000"/>
                </a:solidFill>
              </a:rPr>
              <a:t>(parts of Simeon and Levi)</a:t>
            </a:r>
          </a:p>
          <a:p>
            <a:pPr algn="ctr"/>
            <a:r>
              <a:rPr lang="en-US" dirty="0" smtClean="0">
                <a:solidFill>
                  <a:srgbClr val="000000"/>
                </a:solidFill>
              </a:rPr>
              <a:t> </a:t>
            </a:r>
          </a:p>
          <a:p>
            <a:pPr algn="ctr"/>
            <a:r>
              <a:rPr lang="en-US" dirty="0" smtClean="0">
                <a:solidFill>
                  <a:srgbClr val="000000"/>
                </a:solidFill>
              </a:rPr>
              <a:t>Jerusalem located in Judah</a:t>
            </a:r>
            <a:endParaRPr lang="en-US" dirty="0">
              <a:solidFill>
                <a:srgbClr val="000000"/>
              </a:solidFill>
            </a:endParaRPr>
          </a:p>
        </p:txBody>
      </p:sp>
      <p:sp>
        <p:nvSpPr>
          <p:cNvPr id="6" name="Rectangle 5"/>
          <p:cNvSpPr/>
          <p:nvPr/>
        </p:nvSpPr>
        <p:spPr>
          <a:xfrm>
            <a:off x="1089173" y="1248011"/>
            <a:ext cx="6965669" cy="1446550"/>
          </a:xfrm>
          <a:prstGeom prst="rect">
            <a:avLst/>
          </a:prstGeom>
          <a:noFill/>
        </p:spPr>
        <p:txBody>
          <a:bodyPr wrap="none" lIns="91440" tIns="45720" rIns="91440" bIns="45720">
            <a:spAutoFit/>
          </a:bodyPr>
          <a:lstStyle/>
          <a:p>
            <a:pPr algn="ctr"/>
            <a:r>
              <a:rPr lang="en-US" sz="4400" b="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So, all</a:t>
            </a:r>
            <a:r>
              <a:rPr lang="en-US" sz="4400" b="1" dirty="0" smtClean="0">
                <a:ln w="12700">
                  <a:solidFill>
                    <a:schemeClr val="accent1">
                      <a:lumMod val="60000"/>
                      <a:lumOff val="40000"/>
                    </a:schemeClr>
                  </a:solidFill>
                  <a:prstDash val="solid"/>
                </a:ln>
                <a:solidFill>
                  <a:srgbClr val="000000"/>
                </a:solidFill>
                <a:effectLst>
                  <a:outerShdw blurRad="41275" dist="20320" dir="1800000" algn="tl" rotWithShape="0">
                    <a:srgbClr val="000000">
                      <a:alpha val="40000"/>
                    </a:srgbClr>
                  </a:outerShdw>
                </a:effectLst>
              </a:rPr>
              <a:t> </a:t>
            </a:r>
            <a:r>
              <a:rPr lang="en-US" sz="4400" b="1" dirty="0" smtClean="0">
                <a:ln w="12700">
                  <a:solidFill>
                    <a:schemeClr val="accent1">
                      <a:lumMod val="60000"/>
                      <a:lumOff val="40000"/>
                    </a:schemeClr>
                  </a:solidFill>
                  <a:prstDash val="solid"/>
                </a:ln>
                <a:solidFill>
                  <a:srgbClr val="89D0E6"/>
                </a:solidFill>
                <a:effectLst>
                  <a:outerShdw blurRad="41275" dist="20320" dir="1800000" algn="tl" rotWithShape="0">
                    <a:srgbClr val="000000">
                      <a:alpha val="40000"/>
                    </a:srgbClr>
                  </a:outerShdw>
                </a:effectLst>
              </a:rPr>
              <a:t>Jews </a:t>
            </a:r>
            <a:r>
              <a:rPr lang="en-US" sz="4400" b="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are</a:t>
            </a: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4400" b="1" dirty="0" smtClean="0">
                <a:ln w="12700">
                  <a:solidFill>
                    <a:schemeClr val="accent1">
                      <a:lumMod val="75000"/>
                    </a:schemeClr>
                  </a:solidFill>
                  <a:prstDash val="solid"/>
                </a:ln>
                <a:solidFill>
                  <a:schemeClr val="accent1">
                    <a:lumMod val="20000"/>
                    <a:lumOff val="80000"/>
                  </a:schemeClr>
                </a:solidFill>
                <a:effectLst>
                  <a:outerShdw blurRad="41275" dist="20320" dir="1800000" algn="tl" rotWithShape="0">
                    <a:srgbClr val="000000">
                      <a:alpha val="40000"/>
                    </a:srgbClr>
                  </a:outerShdw>
                </a:effectLst>
              </a:rPr>
              <a:t>Israelite</a:t>
            </a:r>
            <a:r>
              <a:rPr lang="en-US" sz="4400" b="1" dirty="0" smtClean="0">
                <a:ln w="12700">
                  <a:solidFill>
                    <a:schemeClr val="accent1">
                      <a:lumMod val="75000"/>
                    </a:schemeClr>
                  </a:solidFill>
                  <a:prstDash val="solid"/>
                </a:ln>
                <a:solidFill>
                  <a:srgbClr val="FBBABA"/>
                </a:solidFill>
                <a:effectLst>
                  <a:outerShdw blurRad="41275" dist="20320" dir="1800000" algn="tl" rotWithShape="0">
                    <a:srgbClr val="000000">
                      <a:alpha val="40000"/>
                    </a:srgbClr>
                  </a:outerShdw>
                </a:effectLst>
              </a:rPr>
              <a:t>s</a:t>
            </a:r>
            <a:r>
              <a:rPr lang="en-US" sz="4400" b="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a:t>
            </a:r>
          </a:p>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4400" b="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but not all </a:t>
            </a:r>
            <a:r>
              <a:rPr lang="en-US" sz="4400" b="1" dirty="0" smtClean="0">
                <a:ln w="12700">
                  <a:solidFill>
                    <a:srgbClr val="640706"/>
                  </a:solidFill>
                  <a:prstDash val="solid"/>
                </a:ln>
                <a:solidFill>
                  <a:srgbClr val="FBBABA"/>
                </a:solidFill>
                <a:effectLst>
                  <a:outerShdw blurRad="41275" dist="20320" dir="1800000" algn="tl" rotWithShape="0">
                    <a:srgbClr val="000000">
                      <a:alpha val="40000"/>
                    </a:srgbClr>
                  </a:outerShdw>
                </a:effectLst>
              </a:rPr>
              <a:t>Israelites</a:t>
            </a: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4400" b="1" dirty="0" smtClean="0">
                <a:ln w="12700">
                  <a:solidFill>
                    <a:schemeClr val="tx2">
                      <a:satMod val="155000"/>
                    </a:schemeClr>
                  </a:solidFill>
                  <a:prstDash val="solid"/>
                </a:ln>
                <a:effectLst>
                  <a:outerShdw blurRad="41275" dist="20320" dir="1800000" algn="tl" rotWithShape="0">
                    <a:srgbClr val="000000">
                      <a:alpha val="40000"/>
                    </a:srgbClr>
                  </a:outerShdw>
                </a:effectLst>
              </a:rPr>
              <a:t>are</a:t>
            </a: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4400" b="1" dirty="0" smtClean="0">
                <a:ln w="12700">
                  <a:solidFill>
                    <a:schemeClr val="accent1">
                      <a:lumMod val="60000"/>
                      <a:lumOff val="40000"/>
                    </a:schemeClr>
                  </a:solidFill>
                  <a:prstDash val="solid"/>
                </a:ln>
                <a:solidFill>
                  <a:srgbClr val="89D0E6"/>
                </a:solidFill>
                <a:effectLst>
                  <a:outerShdw blurRad="41275" dist="20320" dir="1800000" algn="tl" rotWithShape="0">
                    <a:srgbClr val="000000">
                      <a:alpha val="40000"/>
                    </a:srgbClr>
                  </a:outerShdw>
                </a:effectLst>
              </a:rPr>
              <a:t>Jews</a:t>
            </a:r>
            <a:r>
              <a:rPr lang="en-US" sz="4400" b="1" dirty="0" smtClean="0">
                <a:ln w="12700">
                  <a:solidFill>
                    <a:schemeClr val="accent1">
                      <a:lumMod val="60000"/>
                      <a:lumOff val="40000"/>
                    </a:schemeClr>
                  </a:solidFill>
                  <a:prstDash val="solid"/>
                </a:ln>
                <a:solidFill>
                  <a:srgbClr val="000000"/>
                </a:solidFill>
                <a:effectLst>
                  <a:outerShdw blurRad="41275" dist="20320" dir="1800000" algn="tl" rotWithShape="0">
                    <a:srgbClr val="000000">
                      <a:alpha val="40000"/>
                    </a:srgbClr>
                  </a:outerShdw>
                </a:effectLst>
              </a:rPr>
              <a:t>.</a:t>
            </a:r>
            <a:endParaRPr lang="en-US" sz="4400" b="1" cap="none" spc="0" dirty="0">
              <a:ln w="12700">
                <a:solidFill>
                  <a:schemeClr val="accent1">
                    <a:lumMod val="60000"/>
                    <a:lumOff val="40000"/>
                  </a:schemeClr>
                </a:solidFill>
                <a:prstDash val="solid"/>
              </a:ln>
              <a:solidFill>
                <a:srgbClr val="000000"/>
              </a:solidFill>
              <a:effectLst>
                <a:outerShdw blurRad="41275" dist="20320" dir="1800000" algn="tl" rotWithShape="0">
                  <a:srgbClr val="000000">
                    <a:alpha val="40000"/>
                  </a:srgbClr>
                </a:outerShdw>
              </a:effectLst>
            </a:endParaRPr>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50322529"/>
      </p:ext>
    </p:extLst>
  </p:cSld>
  <p:clrMapOvr>
    <a:masterClrMapping/>
  </p:clrMapOvr>
  <mc:AlternateContent xmlns:mc="http://schemas.openxmlformats.org/markup-compatibility/2006" xmlns:p14="http://schemas.microsoft.com/office/powerpoint/2010/main">
    <mc:Choice Requires="p14">
      <p:transition spd="slow" p14:dur="2000" advTm="96633"/>
    </mc:Choice>
    <mc:Fallback xmlns="">
      <p:transition xmlns:p14="http://schemas.microsoft.com/office/powerpoint/2010/main" spd="slow" advTm="9663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grpId="0" nodeType="clickEffect">
                                  <p:stCondLst>
                                    <p:cond delay="0"/>
                                  </p:stCondLst>
                                  <p:childTnLst>
                                    <p:animEffect transition="out" filter="fade">
                                      <p:cBhvr>
                                        <p:cTn id="10" dur="2000"/>
                                        <p:tgtEl>
                                          <p:spTgt spid="4"/>
                                        </p:tgtEl>
                                      </p:cBhvr>
                                    </p:animEffect>
                                    <p:anim calcmode="lin" valueType="num">
                                      <p:cBhvr>
                                        <p:cTn id="11"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4"/>
                                        </p:tgtEl>
                                        <p:attrNameLst>
                                          <p:attrName>ppt_h</p:attrName>
                                        </p:attrNameLst>
                                      </p:cBhvr>
                                      <p:tavLst>
                                        <p:tav tm="0">
                                          <p:val>
                                            <p:strVal val="ppt_h"/>
                                          </p:val>
                                        </p:tav>
                                        <p:tav tm="100000">
                                          <p:val>
                                            <p:strVal val="ppt_h"/>
                                          </p:val>
                                        </p:tav>
                                      </p:tavLst>
                                    </p:anim>
                                    <p:set>
                                      <p:cBhvr>
                                        <p:cTn id="13" dur="1" fill="hold">
                                          <p:stCondLst>
                                            <p:cond delay="19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800" decel="100000"/>
                                        <p:tgtEl>
                                          <p:spTgt spid="4"/>
                                        </p:tgtEl>
                                      </p:cBhvr>
                                    </p:animEffect>
                                    <p:anim calcmode="lin" valueType="num">
                                      <p:cBhvr>
                                        <p:cTn id="19" dur="800" decel="100000" fill="hold"/>
                                        <p:tgtEl>
                                          <p:spTgt spid="4"/>
                                        </p:tgtEl>
                                        <p:attrNameLst>
                                          <p:attrName>style.rotation</p:attrName>
                                        </p:attrNameLst>
                                      </p:cBhvr>
                                      <p:tavLst>
                                        <p:tav tm="0">
                                          <p:val>
                                            <p:fltVal val="-90"/>
                                          </p:val>
                                        </p:tav>
                                        <p:tav tm="100000">
                                          <p:val>
                                            <p:fltVal val="0"/>
                                          </p:val>
                                        </p:tav>
                                      </p:tavLst>
                                    </p:anim>
                                    <p:anim calcmode="lin" valueType="num">
                                      <p:cBhvr>
                                        <p:cTn id="20" dur="800" decel="100000" fill="hold"/>
                                        <p:tgtEl>
                                          <p:spTgt spid="4"/>
                                        </p:tgtEl>
                                        <p:attrNameLst>
                                          <p:attrName>ppt_x</p:attrName>
                                        </p:attrNameLst>
                                      </p:cBhvr>
                                      <p:tavLst>
                                        <p:tav tm="0">
                                          <p:val>
                                            <p:strVal val="#ppt_x+0.4"/>
                                          </p:val>
                                        </p:tav>
                                        <p:tav tm="100000">
                                          <p:val>
                                            <p:strVal val="#ppt_x-0.05"/>
                                          </p:val>
                                        </p:tav>
                                      </p:tavLst>
                                    </p:anim>
                                    <p:anim calcmode="lin" valueType="num">
                                      <p:cBhvr>
                                        <p:cTn id="21" dur="800" decel="100000" fill="hold"/>
                                        <p:tgtEl>
                                          <p:spTgt spid="4"/>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8" presetClass="entr" presetSubtype="0" accel="50000" fill="hold" grpId="0" nodeType="clickEffect">
                                  <p:stCondLst>
                                    <p:cond delay="0"/>
                                  </p:stCondLst>
                                  <p:iterate type="lt">
                                    <p:tmPct val="50000"/>
                                  </p:iterate>
                                  <p:childTnLst>
                                    <p:set>
                                      <p:cBhvr>
                                        <p:cTn id="27" dur="1" fill="hold">
                                          <p:stCondLst>
                                            <p:cond delay="0"/>
                                          </p:stCondLst>
                                        </p:cTn>
                                        <p:tgtEl>
                                          <p:spTgt spid="6"/>
                                        </p:tgtEl>
                                        <p:attrNameLst>
                                          <p:attrName>style.visibility</p:attrName>
                                        </p:attrNameLst>
                                      </p:cBhvr>
                                      <p:to>
                                        <p:strVal val="visible"/>
                                      </p:to>
                                    </p:set>
                                    <p:set>
                                      <p:cBhvr>
                                        <p:cTn id="28" dur="455" fill="hold">
                                          <p:stCondLst>
                                            <p:cond delay="0"/>
                                          </p:stCondLst>
                                        </p:cTn>
                                        <p:tgtEl>
                                          <p:spTgt spid="6"/>
                                        </p:tgtEl>
                                        <p:attrNameLst>
                                          <p:attrName>style.rotation</p:attrName>
                                        </p:attrNameLst>
                                      </p:cBhvr>
                                      <p:to>
                                        <p:strVal val="-45.0"/>
                                      </p:to>
                                    </p:set>
                                    <p:anim calcmode="lin" valueType="num">
                                      <p:cBhvr>
                                        <p:cTn id="29"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4" grpId="0" animBg="1"/>
      <p:bldP spid="4" grpId="1"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9.8|75.7"/>
</p:tagLst>
</file>

<file path=ppt/tags/tag2.xml><?xml version="1.0" encoding="utf-8"?>
<p:tagLst xmlns:a="http://schemas.openxmlformats.org/drawingml/2006/main" xmlns:r="http://schemas.openxmlformats.org/officeDocument/2006/relationships" xmlns:p="http://schemas.openxmlformats.org/presentationml/2006/main">
  <p:tag name="TIMING" val="|39.2"/>
</p:tagLst>
</file>

<file path=ppt/tags/tag3.xml><?xml version="1.0" encoding="utf-8"?>
<p:tagLst xmlns:a="http://schemas.openxmlformats.org/drawingml/2006/main" xmlns:r="http://schemas.openxmlformats.org/officeDocument/2006/relationships" xmlns:p="http://schemas.openxmlformats.org/presentationml/2006/main">
  <p:tag name="TIMING" val="|3.3|59.5|296.4|20.8|32.6|7.9|18.8"/>
</p:tagLst>
</file>

<file path=ppt/tags/tag4.xml><?xml version="1.0" encoding="utf-8"?>
<p:tagLst xmlns:a="http://schemas.openxmlformats.org/drawingml/2006/main" xmlns:r="http://schemas.openxmlformats.org/officeDocument/2006/relationships" xmlns:p="http://schemas.openxmlformats.org/presentationml/2006/main">
  <p:tag name="TIMING" val="|41.2|34.7"/>
</p:tagLst>
</file>

<file path=ppt/tags/tag5.xml><?xml version="1.0" encoding="utf-8"?>
<p:tagLst xmlns:a="http://schemas.openxmlformats.org/drawingml/2006/main" xmlns:r="http://schemas.openxmlformats.org/officeDocument/2006/relationships" xmlns:p="http://schemas.openxmlformats.org/presentationml/2006/main">
  <p:tag name="TIMING" val="|23.1|4.9|5"/>
</p:tagLst>
</file>

<file path=ppt/tags/tag6.xml><?xml version="1.0" encoding="utf-8"?>
<p:tagLst xmlns:a="http://schemas.openxmlformats.org/drawingml/2006/main" xmlns:r="http://schemas.openxmlformats.org/officeDocument/2006/relationships" xmlns:p="http://schemas.openxmlformats.org/presentationml/2006/main">
  <p:tag name="TIMING" val="|47.5|44"/>
</p:tagLst>
</file>

<file path=ppt/tags/tag7.xml><?xml version="1.0" encoding="utf-8"?>
<p:tagLst xmlns:a="http://schemas.openxmlformats.org/drawingml/2006/main" xmlns:r="http://schemas.openxmlformats.org/officeDocument/2006/relationships" xmlns:p="http://schemas.openxmlformats.org/presentationml/2006/main">
  <p:tag name="TIMING" val="|0.3|11.6|1.7|3.8"/>
</p:tagLst>
</file>

<file path=ppt/tags/tag8.xml><?xml version="1.0" encoding="utf-8"?>
<p:tagLst xmlns:a="http://schemas.openxmlformats.org/drawingml/2006/main" xmlns:r="http://schemas.openxmlformats.org/officeDocument/2006/relationships" xmlns:p="http://schemas.openxmlformats.org/presentationml/2006/main">
  <p:tag name="TIMING" val="|44.5|3|6.9"/>
</p:tagLst>
</file>

<file path=ppt/tags/tag9.xml><?xml version="1.0" encoding="utf-8"?>
<p:tagLst xmlns:a="http://schemas.openxmlformats.org/drawingml/2006/main" xmlns:r="http://schemas.openxmlformats.org/officeDocument/2006/relationships" xmlns:p="http://schemas.openxmlformats.org/presentationml/2006/main">
  <p:tag name="TIMING" val="|22.7|13.3|6.4|25.9|2.1|37.1|7.6|15.4|7.4"/>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16984</TotalTime>
  <Words>894</Words>
  <Application>Microsoft Macintosh PowerPoint</Application>
  <PresentationFormat>On-screen Show (4:3)</PresentationFormat>
  <Paragraphs>134</Paragraphs>
  <Slides>19</Slides>
  <Notes>1</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Inkwell</vt:lpstr>
      <vt:lpstr>  The Split and Restoration of the House of Jacob </vt:lpstr>
      <vt:lpstr>What’s the difference between Israel’s Sons and Tribes?</vt:lpstr>
      <vt:lpstr>"Who are The Twelve Tribes of Israel?” As Priests Levi doesn’t take a portion of land </vt:lpstr>
      <vt:lpstr>PowerPoint Presentation</vt:lpstr>
      <vt:lpstr>Kingdoms Divided because of Solomon’s Sin</vt:lpstr>
      <vt:lpstr>PowerPoint Presentation</vt:lpstr>
      <vt:lpstr>Israel/10 Tribes/Northern Kingdom Divorced taken captive First and Dispersed</vt:lpstr>
      <vt:lpstr>PowerPoint Presentation</vt:lpstr>
      <vt:lpstr>Judah = now called Jews during return to  Land decreed in Nehemiah, Ezra, Esther</vt:lpstr>
      <vt:lpstr>Why wasn’t Judah Divorced?  Judah was not divorced because of God's love for Jerusalem and David. This is often referred to as the "Sure Mercies of David" covenant. </vt:lpstr>
      <vt:lpstr>PowerPoint Presentation</vt:lpstr>
      <vt:lpstr>PowerPoint Presentation</vt:lpstr>
      <vt:lpstr>One of the primary reasons for Jesus death, burial, resurrection and return is to RESTORE and REDEEM the  House of Jacob   Luke 1:31-33 And behold, you will conceive in your womb and bear a son, and you shall call his name Jesus. He will be great and will be called the Son of the Most High. And the Lord God will give to him the throne of his father David, and he will reign over the house of Jacob forever, and of his kingdom there will be no end </vt:lpstr>
      <vt:lpstr>PowerPoint Presentation</vt:lpstr>
      <vt:lpstr>Wild Olive Tree=Christians Root=Jesus Natural Branches=Descendants of Israel and Judah</vt:lpstr>
      <vt:lpstr>We are not separate from God’s Chosen People or His Land </vt:lpstr>
      <vt:lpstr>PowerPoint Presentation</vt:lpstr>
      <vt:lpstr>PowerPoint Presentation</vt:lpstr>
      <vt:lpstr>PowerPoint Presentation</vt:lpstr>
    </vt:vector>
  </TitlesOfParts>
  <Company>Garden Publishing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Caldwell</dc:creator>
  <cp:lastModifiedBy>Lauren Caldwell</cp:lastModifiedBy>
  <cp:revision>52</cp:revision>
  <dcterms:created xsi:type="dcterms:W3CDTF">2013-08-10T03:07:16Z</dcterms:created>
  <dcterms:modified xsi:type="dcterms:W3CDTF">2015-01-26T13:39:24Z</dcterms:modified>
</cp:coreProperties>
</file>